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docx" ContentType="application/vnd.openxmlformats-officedocument.wordprocessingml.document"/>
  <Default Extension="vml" ContentType="application/vnd.openxmlformats-officedocument.vmlDrawing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962" r:id="rId1"/>
  </p:sldMasterIdLst>
  <p:notesMasterIdLst>
    <p:notesMasterId r:id="rId39"/>
  </p:notesMasterIdLst>
  <p:sldIdLst>
    <p:sldId id="256" r:id="rId2"/>
    <p:sldId id="316" r:id="rId3"/>
    <p:sldId id="339" r:id="rId4"/>
    <p:sldId id="353" r:id="rId5"/>
    <p:sldId id="340" r:id="rId6"/>
    <p:sldId id="362" r:id="rId7"/>
    <p:sldId id="367" r:id="rId8"/>
    <p:sldId id="363" r:id="rId9"/>
    <p:sldId id="364" r:id="rId10"/>
    <p:sldId id="365" r:id="rId11"/>
    <p:sldId id="366" r:id="rId12"/>
    <p:sldId id="381" r:id="rId13"/>
    <p:sldId id="369" r:id="rId14"/>
    <p:sldId id="383" r:id="rId15"/>
    <p:sldId id="379" r:id="rId16"/>
    <p:sldId id="373" r:id="rId17"/>
    <p:sldId id="374" r:id="rId18"/>
    <p:sldId id="375" r:id="rId19"/>
    <p:sldId id="372" r:id="rId20"/>
    <p:sldId id="371" r:id="rId21"/>
    <p:sldId id="354" r:id="rId22"/>
    <p:sldId id="355" r:id="rId23"/>
    <p:sldId id="356" r:id="rId24"/>
    <p:sldId id="357" r:id="rId25"/>
    <p:sldId id="358" r:id="rId26"/>
    <p:sldId id="359" r:id="rId27"/>
    <p:sldId id="360" r:id="rId28"/>
    <p:sldId id="361" r:id="rId29"/>
    <p:sldId id="344" r:id="rId30"/>
    <p:sldId id="351" r:id="rId31"/>
    <p:sldId id="341" r:id="rId32"/>
    <p:sldId id="342" r:id="rId33"/>
    <p:sldId id="343" r:id="rId34"/>
    <p:sldId id="378" r:id="rId35"/>
    <p:sldId id="334" r:id="rId36"/>
    <p:sldId id="380" r:id="rId37"/>
    <p:sldId id="332" r:id="rId3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C1C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1" autoAdjust="0"/>
    <p:restoredTop sz="94660"/>
  </p:normalViewPr>
  <p:slideViewPr>
    <p:cSldViewPr snapToGrid="0">
      <p:cViewPr varScale="1">
        <p:scale>
          <a:sx n="74" d="100"/>
          <a:sy n="74" d="100"/>
        </p:scale>
        <p:origin x="49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1A9BDF-0080-4A5D-B6EF-D2769F526F4B}" type="datetimeFigureOut">
              <a:rPr lang="en-US" smtClean="0"/>
              <a:t>1/16/2016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1A7763-0D7D-48FD-9A05-21222FBD8F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4595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2227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n-US" altLang="zh-CN" smtClean="0">
                <a:latin typeface="Calibri" pitchFamily="34" charset="0"/>
                <a:ea typeface="ヒラギノ角ゴ Pro W3" pitchFamily="-84" charset="-128"/>
              </a:rPr>
              <a:t>The OpenStack project continues to grow with the number of companies and individuals involved growing at a rapid pace.  As alluded to earlier, the number of code contributors outnumbering all but a small number of vendors.</a:t>
            </a:r>
          </a:p>
        </p:txBody>
      </p:sp>
      <p:sp>
        <p:nvSpPr>
          <p:cNvPr id="5222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pPr eaLnBrk="1" hangingPunct="1"/>
            <a:fld id="{5F4E08DC-2C27-4C2B-BD8C-659B05E282FC}" type="slidenum">
              <a:rPr lang="en-US" altLang="zh-CN">
                <a:solidFill>
                  <a:srgbClr val="000000"/>
                </a:solidFill>
                <a:latin typeface="Gill Sans" pitchFamily="-84" charset="0"/>
                <a:ea typeface="ヒラギノ角ゴ ProN W3" pitchFamily="-84" charset="-128"/>
                <a:sym typeface="Gill Sans" pitchFamily="-84" charset="0"/>
              </a:rPr>
              <a:pPr eaLnBrk="1" hangingPunct="1"/>
              <a:t>4</a:t>
            </a:fld>
            <a:endParaRPr lang="en-US" altLang="zh-CN">
              <a:solidFill>
                <a:srgbClr val="000000"/>
              </a:solidFill>
              <a:latin typeface="Gill Sans" pitchFamily="-84" charset="0"/>
              <a:ea typeface="ヒラギノ角ゴ ProN W3" pitchFamily="-84" charset="-128"/>
              <a:sym typeface="Gill Sans" pitchFamily="-8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15077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41368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1/16/2016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96668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33880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15397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3623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6554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22441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924676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56175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71094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81935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1/16/2016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91956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1/16/2016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811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1/16/2016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6767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1/16/2016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85809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1/16/2016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8764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1/16/2016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43603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smtClean="0"/>
              <a:pPr/>
              <a:t>1/16/2016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08147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3" r:id="rId1"/>
    <p:sldLayoutId id="2147483964" r:id="rId2"/>
    <p:sldLayoutId id="2147483965" r:id="rId3"/>
    <p:sldLayoutId id="2147483966" r:id="rId4"/>
    <p:sldLayoutId id="2147483967" r:id="rId5"/>
    <p:sldLayoutId id="2147483968" r:id="rId6"/>
    <p:sldLayoutId id="2147483969" r:id="rId7"/>
    <p:sldLayoutId id="2147483970" r:id="rId8"/>
    <p:sldLayoutId id="2147483971" r:id="rId9"/>
    <p:sldLayoutId id="2147483972" r:id="rId10"/>
    <p:sldLayoutId id="2147483973" r:id="rId11"/>
    <p:sldLayoutId id="2147483974" r:id="rId12"/>
    <p:sldLayoutId id="2147483975" r:id="rId13"/>
    <p:sldLayoutId id="2147483976" r:id="rId14"/>
    <p:sldLayoutId id="2147483977" r:id="rId15"/>
    <p:sldLayoutId id="2147483978" r:id="rId16"/>
    <p:sldLayoutId id="214748397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://www.docurated.com/" TargetMode="External"/><Relationship Id="rId3" Type="http://schemas.openxmlformats.org/officeDocument/2006/relationships/oleObject" Target="../embeddings/oleObject1.bin"/><Relationship Id="rId7" Type="http://schemas.openxmlformats.org/officeDocument/2006/relationships/hyperlink" Target="net.educause.edu" TargetMode="Externa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5.png"/><Relationship Id="rId5" Type="http://schemas.openxmlformats.org/officeDocument/2006/relationships/image" Target="../media/image6.wmf"/><Relationship Id="rId10" Type="http://schemas.openxmlformats.org/officeDocument/2006/relationships/hyperlink" Target="https://www.canvaslms.com/news/press-releases/instructure-launches-canvas-data" TargetMode="External"/><Relationship Id="rId4" Type="http://schemas.openxmlformats.org/officeDocument/2006/relationships/package" Target="../embeddings/Microsoft_Word_Document1.docx"/><Relationship Id="rId9" Type="http://schemas.openxmlformats.org/officeDocument/2006/relationships/hyperlink" Target="https://bostoncollege.instructure.com/courses/1292000/pages/analytics-in-canvas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martinfowler.com/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hyperlink" Target="http://blog.bigml.com/2013/02/15/everything-you-wanted-to-know-about-machine-learning-but-were-too-afraid-to-ask-part-one/" TargetMode="External"/><Relationship Id="rId3" Type="http://schemas.openxmlformats.org/officeDocument/2006/relationships/hyperlink" Target="https://infocus.emc.com/william_schmarzo/business-analytics-moving-from-descriptive-to-predictive-analytics/#prclt-tScy18Ip" TargetMode="External"/><Relationship Id="rId7" Type="http://schemas.openxmlformats.org/officeDocument/2006/relationships/hyperlink" Target="http://www.theguardian.com/technology/2012/apr/23/google-tracking-trackers-cookies-web-monitoring" TargetMode="External"/><Relationship Id="rId2" Type="http://schemas.openxmlformats.org/officeDocument/2006/relationships/hyperlink" Target="http://practicalanalytics.co/predictive-analytics-101/" TargetMode="External"/><Relationship Id="rId1" Type="http://schemas.openxmlformats.org/officeDocument/2006/relationships/slideLayout" Target="../slideLayouts/slideLayout11.xml"/><Relationship Id="rId6" Type="http://schemas.openxmlformats.org/officeDocument/2006/relationships/hyperlink" Target="https://canvas.instructure.com/courses/884561/pages/three-uses-of-statistical-analytis" TargetMode="External"/><Relationship Id="rId5" Type="http://schemas.openxmlformats.org/officeDocument/2006/relationships/hyperlink" Target="http://www.informationweek.com/big-data/big-data-analytics/big-data-analytics-descriptive-vs-predictive-vs-prescriptive/d/d-id/1113279" TargetMode="External"/><Relationship Id="rId4" Type="http://schemas.openxmlformats.org/officeDocument/2006/relationships/hyperlink" Target="https://halobi.com/2014/10/descriptive-predictive-and-prescriptive-analytics-explained/" TargetMode="External"/><Relationship Id="rId9" Type="http://schemas.openxmlformats.org/officeDocument/2006/relationships/hyperlink" Target="http://www.rosebt.com/blog/predictive-descriptive-prescriptive-analytics" TargetMode="Externa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bmbigdatahub.com/gallery/quick-facts-and-stats-big-data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85622" y="476519"/>
            <a:ext cx="9195516" cy="295599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>
                <a:solidFill>
                  <a:srgbClr val="BC1C1C"/>
                </a:solidFill>
              </a:rPr>
              <a:t>DATA ANALYTICS: DESCRIPTIVE vs PREDICTIVE vs PRESCRIPTIVE</a:t>
            </a:r>
            <a:r>
              <a:rPr lang="en-IN" dirty="0" smtClean="0">
                <a:solidFill>
                  <a:schemeClr val="accent2">
                    <a:lumMod val="75000"/>
                  </a:schemeClr>
                </a:solidFill>
              </a:rPr>
              <a:t>	</a:t>
            </a:r>
            <a:endParaRPr lang="en-IN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432682" y="4545772"/>
            <a:ext cx="3021188" cy="1893664"/>
          </a:xfrm>
        </p:spPr>
        <p:txBody>
          <a:bodyPr>
            <a:normAutofit fontScale="25000" lnSpcReduction="20000"/>
          </a:bodyPr>
          <a:lstStyle/>
          <a:p>
            <a:pPr algn="l"/>
            <a:r>
              <a:rPr lang="en-IN" sz="7200" b="1" dirty="0" smtClean="0"/>
              <a:t>Team 6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sz="7200" b="1" dirty="0" err="1" smtClean="0"/>
              <a:t>Nirupama</a:t>
            </a:r>
            <a:r>
              <a:rPr lang="en-IN" sz="7200" b="1" dirty="0" smtClean="0"/>
              <a:t> </a:t>
            </a:r>
            <a:r>
              <a:rPr lang="en-IN" sz="7200" b="1" dirty="0" err="1" smtClean="0"/>
              <a:t>Janapati</a:t>
            </a:r>
            <a:endParaRPr lang="en-IN" sz="7200" b="1" dirty="0" smtClean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sz="7200" b="1" dirty="0" err="1" smtClean="0"/>
              <a:t>Pragati</a:t>
            </a:r>
            <a:r>
              <a:rPr lang="en-IN" sz="7200" b="1" dirty="0" smtClean="0"/>
              <a:t> </a:t>
            </a:r>
            <a:r>
              <a:rPr lang="en-IN" sz="7200" b="1" dirty="0" err="1" smtClean="0"/>
              <a:t>Sahu</a:t>
            </a:r>
            <a:endParaRPr lang="en-IN" sz="7200" b="1" dirty="0" smtClean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sz="7200" b="1" dirty="0" err="1" smtClean="0"/>
              <a:t>Varsha</a:t>
            </a:r>
            <a:r>
              <a:rPr lang="en-IN" sz="7200" b="1" dirty="0" smtClean="0"/>
              <a:t> </a:t>
            </a:r>
            <a:r>
              <a:rPr lang="en-IN" sz="7200" b="1" dirty="0" err="1" smtClean="0"/>
              <a:t>Kollu</a:t>
            </a:r>
            <a:endParaRPr lang="en-IN" sz="7200" b="1" dirty="0" smtClean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sz="7200" b="1" dirty="0" smtClean="0"/>
              <a:t>Vibhava </a:t>
            </a:r>
            <a:r>
              <a:rPr lang="en-IN" sz="7200" b="1" dirty="0" smtClean="0"/>
              <a:t>Rayala (Lead)</a:t>
            </a:r>
            <a:endParaRPr lang="en-IN" sz="7200" b="1" dirty="0" smtClean="0"/>
          </a:p>
        </p:txBody>
      </p:sp>
    </p:spTree>
    <p:extLst>
      <p:ext uri="{BB962C8B-B14F-4D97-AF65-F5344CB8AC3E}">
        <p14:creationId xmlns:p14="http://schemas.microsoft.com/office/powerpoint/2010/main" val="1954207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66250" y="595516"/>
            <a:ext cx="8308886" cy="1076194"/>
          </a:xfrm>
        </p:spPr>
        <p:txBody>
          <a:bodyPr/>
          <a:lstStyle/>
          <a:p>
            <a:r>
              <a:rPr lang="en-IN" dirty="0" smtClean="0">
                <a:solidFill>
                  <a:srgbClr val="BC1C1C"/>
                </a:solidFill>
              </a:rPr>
              <a:t>REQUIREMENTS FOR DEMO</a:t>
            </a:r>
            <a:endParaRPr lang="en-IN" dirty="0">
              <a:solidFill>
                <a:srgbClr val="BC1C1C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0" y="1622739"/>
            <a:ext cx="10018713" cy="3090930"/>
          </a:xfrm>
        </p:spPr>
        <p:txBody>
          <a:bodyPr/>
          <a:lstStyle/>
          <a:p>
            <a:pPr marL="0" indent="0">
              <a:buNone/>
            </a:pPr>
            <a:r>
              <a:rPr lang="en-IN" b="1" u="sng" dirty="0" smtClean="0"/>
              <a:t>Hardware Requirements</a:t>
            </a:r>
            <a:r>
              <a:rPr lang="en-IN" u="sng" dirty="0" smtClean="0"/>
              <a:t>:</a:t>
            </a:r>
          </a:p>
          <a:p>
            <a:r>
              <a:rPr lang="en-IN" dirty="0" smtClean="0"/>
              <a:t>Tableau </a:t>
            </a:r>
            <a:r>
              <a:rPr lang="en-IN" dirty="0"/>
              <a:t>Server authenticated via Active Directory</a:t>
            </a:r>
          </a:p>
          <a:p>
            <a:r>
              <a:rPr lang="en-IN" dirty="0"/>
              <a:t>Tableau </a:t>
            </a:r>
            <a:r>
              <a:rPr lang="en-IN" dirty="0" smtClean="0"/>
              <a:t>Desktop</a:t>
            </a:r>
            <a:endParaRPr lang="en-IN" u="sng" dirty="0" smtClean="0"/>
          </a:p>
          <a:p>
            <a:r>
              <a:rPr lang="en-IN" dirty="0" smtClean="0"/>
              <a:t>8GB of RAM, 64 Bit OS.</a:t>
            </a:r>
          </a:p>
          <a:p>
            <a:r>
              <a:rPr lang="en-IN" dirty="0" smtClean="0"/>
              <a:t>Windows 10 Operating System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3398" y="168498"/>
            <a:ext cx="1584101" cy="1584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627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109" y="2364288"/>
            <a:ext cx="10018713" cy="1752599"/>
          </a:xfrm>
        </p:spPr>
        <p:txBody>
          <a:bodyPr>
            <a:normAutofit/>
          </a:bodyPr>
          <a:lstStyle/>
          <a:p>
            <a:r>
              <a:rPr lang="en-IN" sz="4400" b="1" dirty="0" smtClean="0">
                <a:solidFill>
                  <a:srgbClr val="BC1C1C"/>
                </a:solidFill>
              </a:rPr>
              <a:t>DEMO</a:t>
            </a:r>
            <a:endParaRPr lang="en-IN" sz="4400" b="1" dirty="0">
              <a:solidFill>
                <a:srgbClr val="BC1C1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2734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26723" y="224308"/>
            <a:ext cx="7149298" cy="1168758"/>
          </a:xfrm>
        </p:spPr>
        <p:txBody>
          <a:bodyPr>
            <a:normAutofit fontScale="90000"/>
          </a:bodyPr>
          <a:lstStyle/>
          <a:p>
            <a:r>
              <a:rPr lang="en-IN" dirty="0" smtClean="0">
                <a:solidFill>
                  <a:srgbClr val="BC1C1C"/>
                </a:solidFill>
              </a:rPr>
              <a:t>LEARNING ANALYSIS IN CANVAS</a:t>
            </a:r>
            <a:endParaRPr lang="en-IN" dirty="0">
              <a:solidFill>
                <a:srgbClr val="BC1C1C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32040" y="1393066"/>
            <a:ext cx="10196828" cy="5763296"/>
          </a:xfrm>
        </p:spPr>
        <p:txBody>
          <a:bodyPr>
            <a:normAutofit/>
          </a:bodyPr>
          <a:lstStyle/>
          <a:p>
            <a:pPr algn="just"/>
            <a:r>
              <a:rPr lang="en-IN" sz="2600" dirty="0" smtClean="0"/>
              <a:t>Instructure is a SAAS (Software as a Service) who created canvas .Its delivered through redshift on Amazon.</a:t>
            </a:r>
          </a:p>
          <a:p>
            <a:pPr algn="just"/>
            <a:r>
              <a:rPr lang="en-IN" sz="2600" dirty="0" smtClean="0"/>
              <a:t>Canvas is a Learning Management System (LMS)</a:t>
            </a:r>
          </a:p>
          <a:p>
            <a:pPr algn="just"/>
            <a:r>
              <a:rPr lang="en-IN" sz="2600" dirty="0" smtClean="0"/>
              <a:t>Founded by </a:t>
            </a:r>
            <a:r>
              <a:rPr lang="en-IN" sz="2800" dirty="0"/>
              <a:t> Brian </a:t>
            </a:r>
            <a:r>
              <a:rPr lang="en-IN" sz="2800" dirty="0" err="1"/>
              <a:t>Whitmer</a:t>
            </a:r>
            <a:r>
              <a:rPr lang="en-IN" sz="2800" dirty="0"/>
              <a:t> and Devlin </a:t>
            </a:r>
            <a:r>
              <a:rPr lang="en-IN" sz="2800" dirty="0" smtClean="0"/>
              <a:t>Daley, with funding from Josh Coates ( Currently the CEO ) </a:t>
            </a:r>
            <a:endParaRPr lang="en-IN" sz="2600" dirty="0" smtClean="0"/>
          </a:p>
          <a:p>
            <a:pPr algn="just"/>
            <a:r>
              <a:rPr lang="en-IN" sz="2600" dirty="0" smtClean="0"/>
              <a:t> Canvas </a:t>
            </a:r>
            <a:r>
              <a:rPr lang="en-IN" sz="2600" dirty="0"/>
              <a:t>Data is supported by key partnerships with </a:t>
            </a:r>
            <a:r>
              <a:rPr lang="en-IN" sz="2600" dirty="0" err="1"/>
              <a:t>Civitas</a:t>
            </a:r>
            <a:r>
              <a:rPr lang="en-IN" sz="2600" dirty="0"/>
              <a:t> Learning </a:t>
            </a:r>
            <a:r>
              <a:rPr lang="en-IN" sz="2600" dirty="0" smtClean="0"/>
              <a:t>(Predictive </a:t>
            </a:r>
            <a:r>
              <a:rPr lang="en-IN" sz="2600" dirty="0"/>
              <a:t>A</a:t>
            </a:r>
            <a:r>
              <a:rPr lang="en-IN" sz="2600" dirty="0" smtClean="0"/>
              <a:t>nalytics</a:t>
            </a:r>
            <a:r>
              <a:rPr lang="en-IN" sz="2600" dirty="0"/>
              <a:t>) and </a:t>
            </a:r>
            <a:r>
              <a:rPr lang="en-IN" sz="2600" dirty="0" err="1"/>
              <a:t>Intellify</a:t>
            </a:r>
            <a:r>
              <a:rPr lang="en-IN" sz="2600" dirty="0"/>
              <a:t> </a:t>
            </a:r>
            <a:r>
              <a:rPr lang="en-IN" sz="2600" dirty="0" smtClean="0"/>
              <a:t>(Learning </a:t>
            </a:r>
            <a:r>
              <a:rPr lang="en-IN" sz="2600" dirty="0"/>
              <a:t>I</a:t>
            </a:r>
            <a:r>
              <a:rPr lang="en-IN" sz="2600" dirty="0" smtClean="0"/>
              <a:t>ntelligence</a:t>
            </a:r>
            <a:r>
              <a:rPr lang="en-IN" sz="2600" dirty="0"/>
              <a:t>) to provide clients with the most comprehensive access to new information.</a:t>
            </a:r>
          </a:p>
          <a:p>
            <a:pPr algn="just"/>
            <a:r>
              <a:rPr lang="en-IN" sz="2600" dirty="0" smtClean="0"/>
              <a:t>Learning </a:t>
            </a:r>
            <a:r>
              <a:rPr lang="en-IN" sz="2600" dirty="0"/>
              <a:t>analytics (LA) in Canvas collect and </a:t>
            </a:r>
            <a:r>
              <a:rPr lang="en-IN" sz="2600" dirty="0" smtClean="0"/>
              <a:t>analyse </a:t>
            </a:r>
            <a:r>
              <a:rPr lang="en-IN" sz="2600" dirty="0"/>
              <a:t>student usage patterns. These data can allow instructors to examine relationships between student engagement and learning outcomes.   </a:t>
            </a:r>
            <a:endParaRPr lang="en-IN" sz="2600" dirty="0" smtClean="0"/>
          </a:p>
          <a:p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6021" y="65468"/>
            <a:ext cx="1327598" cy="1327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886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56228" y="212942"/>
            <a:ext cx="10018713" cy="1292077"/>
          </a:xfrm>
        </p:spPr>
        <p:txBody>
          <a:bodyPr/>
          <a:lstStyle/>
          <a:p>
            <a:r>
              <a:rPr lang="en-IN" dirty="0" smtClean="0">
                <a:solidFill>
                  <a:srgbClr val="BC1C1C"/>
                </a:solidFill>
              </a:rPr>
              <a:t>USES OF LEARNING ANALYTICS</a:t>
            </a:r>
            <a:endParaRPr lang="en-IN" dirty="0">
              <a:solidFill>
                <a:srgbClr val="BC1C1C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25625" y="1784636"/>
            <a:ext cx="10018713" cy="5474197"/>
          </a:xfrm>
        </p:spPr>
        <p:txBody>
          <a:bodyPr>
            <a:normAutofit fontScale="92500" lnSpcReduction="10000"/>
          </a:bodyPr>
          <a:lstStyle/>
          <a:p>
            <a:pPr algn="just"/>
            <a:r>
              <a:rPr lang="en-IN" dirty="0"/>
              <a:t>The most common </a:t>
            </a:r>
            <a:r>
              <a:rPr lang="en-IN" dirty="0" smtClean="0"/>
              <a:t>use </a:t>
            </a:r>
            <a:r>
              <a:rPr lang="en-IN" dirty="0"/>
              <a:t>of </a:t>
            </a:r>
            <a:r>
              <a:rPr lang="en-IN" dirty="0" smtClean="0"/>
              <a:t>learning analytics is to </a:t>
            </a:r>
            <a:r>
              <a:rPr lang="en-IN" dirty="0"/>
              <a:t>identify students who are not succeeding academically and to inform targeted interventions.  </a:t>
            </a:r>
            <a:endParaRPr lang="en-IN" dirty="0" smtClean="0"/>
          </a:p>
          <a:p>
            <a:pPr algn="just"/>
            <a:r>
              <a:rPr lang="en-IN" dirty="0" smtClean="0"/>
              <a:t>It helps to identify the assignments </a:t>
            </a:r>
            <a:r>
              <a:rPr lang="en-IN" dirty="0"/>
              <a:t>that cause </a:t>
            </a:r>
            <a:r>
              <a:rPr lang="en-IN" dirty="0" smtClean="0"/>
              <a:t>difficulty to the students. </a:t>
            </a:r>
            <a:r>
              <a:rPr lang="en-IN" dirty="0"/>
              <a:t> Instructors can use these data to adapt and modify curriculum or assignments.</a:t>
            </a:r>
          </a:p>
          <a:p>
            <a:pPr algn="just"/>
            <a:r>
              <a:rPr lang="en-IN" dirty="0" smtClean="0"/>
              <a:t>The significant feature of LA </a:t>
            </a:r>
            <a:r>
              <a:rPr lang="en-IN" dirty="0"/>
              <a:t>is </a:t>
            </a:r>
            <a:r>
              <a:rPr lang="en-IN" dirty="0" smtClean="0"/>
              <a:t>that it tracks </a:t>
            </a:r>
            <a:r>
              <a:rPr lang="en-IN" dirty="0"/>
              <a:t>more data than an instructor can </a:t>
            </a:r>
            <a:r>
              <a:rPr lang="en-IN" dirty="0" smtClean="0"/>
              <a:t>collect on his </a:t>
            </a:r>
            <a:r>
              <a:rPr lang="en-IN" dirty="0"/>
              <a:t>own, especially in large courses.  </a:t>
            </a:r>
            <a:endParaRPr lang="en-IN" dirty="0" smtClean="0"/>
          </a:p>
          <a:p>
            <a:pPr algn="just"/>
            <a:r>
              <a:rPr lang="en-IN" dirty="0" smtClean="0"/>
              <a:t>LA provides a better understanding to the student and instructor about the learning process </a:t>
            </a:r>
            <a:r>
              <a:rPr lang="en-IN" dirty="0"/>
              <a:t>and </a:t>
            </a:r>
            <a:r>
              <a:rPr lang="en-IN" dirty="0" smtClean="0"/>
              <a:t>takes an </a:t>
            </a:r>
            <a:r>
              <a:rPr lang="en-IN" dirty="0"/>
              <a:t>action to </a:t>
            </a:r>
            <a:r>
              <a:rPr lang="en-IN" dirty="0" smtClean="0"/>
              <a:t>improve the </a:t>
            </a:r>
            <a:r>
              <a:rPr lang="en-IN" dirty="0"/>
              <a:t>learning outcomes</a:t>
            </a:r>
            <a:r>
              <a:rPr lang="en-IN" dirty="0" smtClean="0"/>
              <a:t>.</a:t>
            </a:r>
          </a:p>
          <a:p>
            <a:pPr algn="just"/>
            <a:r>
              <a:rPr lang="en-IN" dirty="0"/>
              <a:t>More specifically, analytics </a:t>
            </a:r>
            <a:r>
              <a:rPr lang="en-IN" dirty="0" smtClean="0"/>
              <a:t>collects </a:t>
            </a:r>
            <a:r>
              <a:rPr lang="en-IN" dirty="0"/>
              <a:t>log-in information, rates of participation in specific activities, amount of time spent interacting with online resources or with other </a:t>
            </a:r>
            <a:r>
              <a:rPr lang="en-IN" dirty="0" smtClean="0"/>
              <a:t>students </a:t>
            </a:r>
            <a:r>
              <a:rPr lang="en-IN" dirty="0"/>
              <a:t>and sometimes student grades.  </a:t>
            </a:r>
            <a:endParaRPr lang="en-IN" dirty="0" smtClean="0"/>
          </a:p>
          <a:p>
            <a:pPr algn="just"/>
            <a:r>
              <a:rPr lang="en-IN" dirty="0" smtClean="0"/>
              <a:t>The </a:t>
            </a:r>
            <a:r>
              <a:rPr lang="en-IN" dirty="0"/>
              <a:t>software can then compare student’s activity </a:t>
            </a:r>
            <a:r>
              <a:rPr lang="en-IN" dirty="0" smtClean="0"/>
              <a:t>with other students who are currently enrolled in the course or those who already took the course and </a:t>
            </a:r>
            <a:r>
              <a:rPr lang="en-IN" dirty="0"/>
              <a:t>against rubrics to create a model for student performance.</a:t>
            </a:r>
          </a:p>
          <a:p>
            <a:endParaRPr lang="en-IN" dirty="0"/>
          </a:p>
          <a:p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2395" y="113763"/>
            <a:ext cx="1170861" cy="1170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856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2947" y="743050"/>
            <a:ext cx="10299860" cy="2524259"/>
          </a:xfrm>
        </p:spPr>
        <p:txBody>
          <a:bodyPr>
            <a:normAutofit/>
          </a:bodyPr>
          <a:lstStyle/>
          <a:p>
            <a:pPr algn="just"/>
            <a:r>
              <a:rPr lang="en-IN" dirty="0" smtClean="0"/>
              <a:t>LA </a:t>
            </a:r>
            <a:r>
              <a:rPr lang="en-IN" dirty="0"/>
              <a:t>collects and </a:t>
            </a:r>
            <a:r>
              <a:rPr lang="en-IN" dirty="0" smtClean="0"/>
              <a:t>analyses </a:t>
            </a:r>
            <a:r>
              <a:rPr lang="en-IN" dirty="0"/>
              <a:t>the “digital </a:t>
            </a:r>
            <a:r>
              <a:rPr lang="en-IN" dirty="0" smtClean="0"/>
              <a:t>breadcrumbs” – Meaning a trail that a student leaves when he is interacting on the internet.</a:t>
            </a:r>
          </a:p>
          <a:p>
            <a:pPr algn="just"/>
            <a:r>
              <a:rPr lang="en-IN" dirty="0"/>
              <a:t>LA applications can identify factors that are unexpectedly associated with student learning and course completion.</a:t>
            </a:r>
          </a:p>
        </p:txBody>
      </p:sp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37228031"/>
              </p:ext>
            </p:extLst>
          </p:nvPr>
        </p:nvGraphicFramePr>
        <p:xfrm>
          <a:off x="5357581" y="2799193"/>
          <a:ext cx="2371859" cy="20012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5" name="Document" showAsIcon="1" r:id="rId4" imgW="914400" imgH="771480" progId="Word.Document.12">
                  <p:embed/>
                </p:oleObj>
              </mc:Choice>
              <mc:Fallback>
                <p:oleObj name="Document" showAsIcon="1" r:id="rId4" imgW="914400" imgH="77148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357581" y="2799193"/>
                        <a:ext cx="2371859" cy="20012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789" y="0"/>
            <a:ext cx="1170861" cy="1170861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2307403" y="4430332"/>
            <a:ext cx="9581914" cy="28171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IN" sz="2300" dirty="0" smtClean="0">
                <a:solidFill>
                  <a:schemeClr val="accent1"/>
                </a:solidFill>
              </a:rPr>
              <a:t>The Above Document from:</a:t>
            </a:r>
          </a:p>
          <a:p>
            <a:pPr marL="0" indent="0" algn="just">
              <a:buNone/>
            </a:pPr>
            <a:r>
              <a:rPr lang="en-IN" sz="2300" dirty="0" smtClean="0">
                <a:solidFill>
                  <a:schemeClr val="accent1"/>
                </a:solidFill>
              </a:rPr>
              <a:t>The SJSU IT Department managing canvas.</a:t>
            </a:r>
          </a:p>
          <a:p>
            <a:pPr marL="0" indent="0" algn="just">
              <a:buNone/>
            </a:pPr>
            <a:r>
              <a:rPr lang="en-IN" sz="2300" dirty="0" smtClean="0">
                <a:solidFill>
                  <a:schemeClr val="accent1"/>
                </a:solidFill>
              </a:rPr>
              <a:t>Other References on canvas:</a:t>
            </a:r>
          </a:p>
          <a:p>
            <a:pPr marL="0" indent="0" algn="just">
              <a:buNone/>
            </a:pPr>
            <a:r>
              <a:rPr lang="en-IN" sz="2300" dirty="0" smtClean="0">
                <a:solidFill>
                  <a:schemeClr val="accent1"/>
                </a:solidFill>
              </a:rPr>
              <a:t> </a:t>
            </a:r>
            <a:r>
              <a:rPr lang="en-IN" sz="2300" dirty="0" smtClean="0">
                <a:solidFill>
                  <a:schemeClr val="accent1"/>
                </a:solidFill>
                <a:hlinkClick r:id="rId7" action="ppaction://hlinkfile"/>
              </a:rPr>
              <a:t>net.educause.edu</a:t>
            </a:r>
            <a:endParaRPr lang="en-IN" sz="2300" dirty="0" smtClean="0">
              <a:solidFill>
                <a:schemeClr val="accent1"/>
              </a:solidFill>
            </a:endParaRPr>
          </a:p>
          <a:p>
            <a:pPr marL="0" indent="0" algn="just">
              <a:buNone/>
            </a:pPr>
            <a:r>
              <a:rPr lang="en-IN" sz="2300" dirty="0" smtClean="0">
                <a:solidFill>
                  <a:schemeClr val="accent1"/>
                </a:solidFill>
                <a:hlinkClick r:id="rId8"/>
              </a:rPr>
              <a:t> www.docurated.com</a:t>
            </a:r>
            <a:endParaRPr lang="en-IN" sz="2300" dirty="0" smtClean="0">
              <a:solidFill>
                <a:schemeClr val="accent1"/>
              </a:solidFill>
            </a:endParaRPr>
          </a:p>
          <a:p>
            <a:pPr marL="0" indent="0">
              <a:buNone/>
            </a:pPr>
            <a:r>
              <a:rPr lang="en-IN" sz="2300" dirty="0" smtClean="0">
                <a:hlinkClick r:id="rId9"/>
              </a:rPr>
              <a:t>https://bostoncollege.instructure.com/courses/1292000/pages/analytics-in-canvas</a:t>
            </a:r>
            <a:endParaRPr lang="en-IN" sz="2300" dirty="0" smtClean="0"/>
          </a:p>
          <a:p>
            <a:pPr marL="0" indent="0">
              <a:buNone/>
            </a:pPr>
            <a:r>
              <a:rPr lang="en-IN" sz="2300" dirty="0" smtClean="0">
                <a:hlinkClick r:id="rId10"/>
              </a:rPr>
              <a:t>https</a:t>
            </a:r>
            <a:r>
              <a:rPr lang="en-IN" sz="2300" dirty="0">
                <a:hlinkClick r:id="rId10"/>
              </a:rPr>
              <a:t>://www.canvaslms.com/news/press-releases/instructure-launches-canvas-data</a:t>
            </a:r>
            <a:endParaRPr lang="en-IN" sz="2300" dirty="0"/>
          </a:p>
          <a:p>
            <a:pPr marL="0" indent="0" algn="just">
              <a:buNone/>
            </a:pPr>
            <a:endParaRPr lang="en-IN" dirty="0" smtClean="0">
              <a:solidFill>
                <a:schemeClr val="accent1"/>
              </a:solidFill>
            </a:endParaRPr>
          </a:p>
          <a:p>
            <a:pPr algn="just"/>
            <a:endParaRPr lang="en-IN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4107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8344" y="103032"/>
            <a:ext cx="9942489" cy="6754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3130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21" y="157766"/>
            <a:ext cx="10018713" cy="1752599"/>
          </a:xfrm>
        </p:spPr>
        <p:txBody>
          <a:bodyPr/>
          <a:lstStyle/>
          <a:p>
            <a:r>
              <a:rPr lang="en-US" dirty="0" smtClean="0">
                <a:solidFill>
                  <a:srgbClr val="BC1C1C"/>
                </a:solidFill>
              </a:rPr>
              <a:t>TABLEAU vs YELLOW FIN</a:t>
            </a:r>
            <a:endParaRPr lang="en-US" dirty="0">
              <a:solidFill>
                <a:srgbClr val="BC1C1C"/>
              </a:solidFill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67326"/>
              </p:ext>
            </p:extLst>
          </p:nvPr>
        </p:nvGraphicFramePr>
        <p:xfrm>
          <a:off x="2405487" y="1582551"/>
          <a:ext cx="8824890" cy="45596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41630"/>
                <a:gridCol w="2941630"/>
                <a:gridCol w="2941630"/>
              </a:tblGrid>
              <a:tr h="43324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TABLEAU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YELLOW</a:t>
                      </a:r>
                      <a:r>
                        <a:rPr lang="en-US" baseline="0" dirty="0" smtClean="0"/>
                        <a:t> FIN</a:t>
                      </a:r>
                      <a:endParaRPr lang="en-US" dirty="0"/>
                    </a:p>
                  </a:txBody>
                  <a:tcPr/>
                </a:tc>
              </a:tr>
              <a:tr h="433246">
                <a:tc>
                  <a:txBody>
                    <a:bodyPr/>
                    <a:lstStyle/>
                    <a:p>
                      <a:pPr marL="0" marR="0" algn="just" fontAlgn="base">
                        <a:lnSpc>
                          <a:spcPts val="225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444444"/>
                          </a:solidFill>
                          <a:effectLst/>
                          <a:latin typeface="+mn-lt"/>
                          <a:ea typeface="MS Mincho"/>
                          <a:cs typeface="Times New Roman" panose="02020603050405020304" pitchFamily="18" charset="0"/>
                        </a:rPr>
                        <a:t>Usage</a:t>
                      </a:r>
                      <a:endParaRPr lang="en-US" sz="1800" dirty="0">
                        <a:effectLst/>
                        <a:latin typeface="+mn-lt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fontAlgn="base">
                        <a:lnSpc>
                          <a:spcPts val="225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444444"/>
                          </a:solidFill>
                          <a:effectLst/>
                          <a:latin typeface="+mn-lt"/>
                          <a:ea typeface="MS Mincho"/>
                          <a:cs typeface="Times New Roman" panose="02020603050405020304" pitchFamily="18" charset="0"/>
                        </a:rPr>
                        <a:t>Easy to use</a:t>
                      </a:r>
                      <a:endParaRPr lang="en-US" sz="1800" dirty="0">
                        <a:effectLst/>
                        <a:latin typeface="+mn-lt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fontAlgn="base">
                        <a:lnSpc>
                          <a:spcPts val="225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444444"/>
                          </a:solidFill>
                          <a:effectLst/>
                          <a:latin typeface="+mn-lt"/>
                          <a:ea typeface="MS Mincho"/>
                          <a:cs typeface="Times New Roman" panose="02020603050405020304" pitchFamily="18" charset="0"/>
                        </a:rPr>
                        <a:t>Difficult to use</a:t>
                      </a:r>
                      <a:endParaRPr lang="en-US" sz="1800" dirty="0">
                        <a:effectLst/>
                        <a:latin typeface="+mn-lt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433246">
                <a:tc>
                  <a:txBody>
                    <a:bodyPr/>
                    <a:lstStyle/>
                    <a:p>
                      <a:pPr marL="0" marR="0" algn="just" fontAlgn="base">
                        <a:lnSpc>
                          <a:spcPts val="225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rgbClr val="444444"/>
                          </a:solidFill>
                          <a:effectLst/>
                          <a:latin typeface="+mn-lt"/>
                          <a:ea typeface="MS Mincho"/>
                          <a:cs typeface="Times New Roman" panose="02020603050405020304" pitchFamily="18" charset="0"/>
                        </a:rPr>
                        <a:t>Deployment issue</a:t>
                      </a:r>
                      <a:endParaRPr lang="en-US" sz="1800">
                        <a:effectLst/>
                        <a:latin typeface="+mn-lt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fontAlgn="base">
                        <a:lnSpc>
                          <a:spcPts val="225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rgbClr val="444444"/>
                          </a:solidFill>
                          <a:effectLst/>
                          <a:latin typeface="+mn-lt"/>
                          <a:ea typeface="MS Mincho"/>
                          <a:cs typeface="Times New Roman" panose="02020603050405020304" pitchFamily="18" charset="0"/>
                        </a:rPr>
                        <a:t>No</a:t>
                      </a:r>
                      <a:endParaRPr lang="en-US" sz="1800">
                        <a:effectLst/>
                        <a:latin typeface="+mn-lt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fontAlgn="base">
                        <a:lnSpc>
                          <a:spcPts val="225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444444"/>
                          </a:solidFill>
                          <a:effectLst/>
                          <a:latin typeface="+mn-lt"/>
                          <a:ea typeface="MS Mincho"/>
                          <a:cs typeface="Times New Roman" panose="02020603050405020304" pitchFamily="18" charset="0"/>
                        </a:rPr>
                        <a:t>Yes</a:t>
                      </a:r>
                      <a:endParaRPr lang="en-US" sz="1800" dirty="0">
                        <a:effectLst/>
                        <a:latin typeface="+mn-lt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433246">
                <a:tc>
                  <a:txBody>
                    <a:bodyPr/>
                    <a:lstStyle/>
                    <a:p>
                      <a:pPr marL="0" marR="0" algn="just" fontAlgn="base">
                        <a:lnSpc>
                          <a:spcPts val="225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rgbClr val="444444"/>
                          </a:solidFill>
                          <a:effectLst/>
                          <a:latin typeface="+mn-lt"/>
                          <a:ea typeface="MS Mincho"/>
                          <a:cs typeface="Times New Roman" panose="02020603050405020304" pitchFamily="18" charset="0"/>
                        </a:rPr>
                        <a:t>Scalability</a:t>
                      </a:r>
                      <a:endParaRPr lang="en-US" sz="1800">
                        <a:effectLst/>
                        <a:latin typeface="+mn-lt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fontAlgn="base">
                        <a:lnSpc>
                          <a:spcPts val="225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rgbClr val="444444"/>
                          </a:solidFill>
                          <a:effectLst/>
                          <a:latin typeface="+mn-lt"/>
                          <a:ea typeface="MS Mincho"/>
                          <a:cs typeface="Times New Roman" panose="02020603050405020304" pitchFamily="18" charset="0"/>
                        </a:rPr>
                        <a:t>Good</a:t>
                      </a:r>
                      <a:endParaRPr lang="en-US" sz="1800">
                        <a:effectLst/>
                        <a:latin typeface="+mn-lt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fontAlgn="base">
                        <a:lnSpc>
                          <a:spcPts val="225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444444"/>
                          </a:solidFill>
                          <a:effectLst/>
                          <a:latin typeface="+mn-lt"/>
                          <a:ea typeface="MS Mincho"/>
                          <a:cs typeface="Times New Roman" panose="02020603050405020304" pitchFamily="18" charset="0"/>
                        </a:rPr>
                        <a:t>Excellent</a:t>
                      </a:r>
                      <a:endParaRPr lang="en-US" sz="1800" dirty="0">
                        <a:effectLst/>
                        <a:latin typeface="+mn-lt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509490">
                <a:tc>
                  <a:txBody>
                    <a:bodyPr/>
                    <a:lstStyle/>
                    <a:p>
                      <a:pPr marL="0" marR="0" algn="just" fontAlgn="base">
                        <a:lnSpc>
                          <a:spcPts val="225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rgbClr val="444444"/>
                          </a:solidFill>
                          <a:effectLst/>
                          <a:latin typeface="+mn-lt"/>
                          <a:ea typeface="MS Mincho"/>
                          <a:cs typeface="Times New Roman" panose="02020603050405020304" pitchFamily="18" charset="0"/>
                        </a:rPr>
                        <a:t>Location intelligence</a:t>
                      </a:r>
                      <a:endParaRPr lang="en-US" sz="1800">
                        <a:effectLst/>
                        <a:latin typeface="+mn-lt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fontAlgn="base">
                        <a:lnSpc>
                          <a:spcPts val="225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rgbClr val="444444"/>
                          </a:solidFill>
                          <a:effectLst/>
                          <a:latin typeface="+mn-lt"/>
                          <a:ea typeface="MS Mincho"/>
                          <a:cs typeface="Times New Roman" panose="02020603050405020304" pitchFamily="18" charset="0"/>
                        </a:rPr>
                        <a:t>No</a:t>
                      </a:r>
                      <a:endParaRPr lang="en-US" sz="1800">
                        <a:effectLst/>
                        <a:latin typeface="+mn-lt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fontAlgn="base">
                        <a:lnSpc>
                          <a:spcPts val="225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444444"/>
                          </a:solidFill>
                          <a:effectLst/>
                          <a:latin typeface="+mn-lt"/>
                          <a:ea typeface="MS Mincho"/>
                          <a:cs typeface="Times New Roman" panose="02020603050405020304" pitchFamily="18" charset="0"/>
                        </a:rPr>
                        <a:t>Yes</a:t>
                      </a:r>
                      <a:endParaRPr lang="en-US" sz="1800" dirty="0">
                        <a:effectLst/>
                        <a:latin typeface="+mn-lt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433246">
                <a:tc>
                  <a:txBody>
                    <a:bodyPr/>
                    <a:lstStyle/>
                    <a:p>
                      <a:pPr marL="0" marR="0" algn="just" fontAlgn="base">
                        <a:lnSpc>
                          <a:spcPts val="225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rgbClr val="444444"/>
                          </a:solidFill>
                          <a:effectLst/>
                          <a:latin typeface="+mn-lt"/>
                          <a:ea typeface="MS Mincho"/>
                          <a:cs typeface="Times New Roman" panose="02020603050405020304" pitchFamily="18" charset="0"/>
                        </a:rPr>
                        <a:t>API</a:t>
                      </a:r>
                      <a:endParaRPr lang="en-US" sz="1800">
                        <a:effectLst/>
                        <a:latin typeface="+mn-lt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fontAlgn="base">
                        <a:lnSpc>
                          <a:spcPts val="225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rgbClr val="444444"/>
                          </a:solidFill>
                          <a:effectLst/>
                          <a:latin typeface="+mn-lt"/>
                          <a:ea typeface="MS Mincho"/>
                          <a:cs typeface="Times New Roman" panose="02020603050405020304" pitchFamily="18" charset="0"/>
                        </a:rPr>
                        <a:t>Yes</a:t>
                      </a:r>
                      <a:endParaRPr lang="en-US" sz="1800">
                        <a:effectLst/>
                        <a:latin typeface="+mn-lt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fontAlgn="base">
                        <a:lnSpc>
                          <a:spcPts val="225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444444"/>
                          </a:solidFill>
                          <a:effectLst/>
                          <a:latin typeface="+mn-lt"/>
                          <a:ea typeface="MS Mincho"/>
                          <a:cs typeface="Times New Roman" panose="02020603050405020304" pitchFamily="18" charset="0"/>
                        </a:rPr>
                        <a:t>No</a:t>
                      </a:r>
                      <a:endParaRPr lang="en-US" sz="1800" dirty="0">
                        <a:effectLst/>
                        <a:latin typeface="+mn-lt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433246">
                <a:tc>
                  <a:txBody>
                    <a:bodyPr/>
                    <a:lstStyle/>
                    <a:p>
                      <a:pPr marL="0" marR="0" algn="just" fontAlgn="base">
                        <a:lnSpc>
                          <a:spcPts val="225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rgbClr val="444444"/>
                          </a:solidFill>
                          <a:effectLst/>
                          <a:latin typeface="+mn-lt"/>
                          <a:ea typeface="MS Mincho"/>
                          <a:cs typeface="Times New Roman" panose="02020603050405020304" pitchFamily="18" charset="0"/>
                        </a:rPr>
                        <a:t>Customer</a:t>
                      </a:r>
                      <a:endParaRPr lang="en-US" sz="1800">
                        <a:effectLst/>
                        <a:latin typeface="+mn-lt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fontAlgn="base">
                        <a:lnSpc>
                          <a:spcPts val="225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rgbClr val="444444"/>
                          </a:solidFill>
                          <a:effectLst/>
                          <a:latin typeface="+mn-lt"/>
                          <a:ea typeface="MS Mincho"/>
                          <a:cs typeface="Times New Roman" panose="02020603050405020304" pitchFamily="18" charset="0"/>
                        </a:rPr>
                        <a:t>Medium, large business</a:t>
                      </a:r>
                      <a:endParaRPr lang="en-US" sz="1800">
                        <a:effectLst/>
                        <a:latin typeface="+mn-lt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fontAlgn="base">
                        <a:lnSpc>
                          <a:spcPts val="225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444444"/>
                          </a:solidFill>
                          <a:effectLst/>
                          <a:latin typeface="+mn-lt"/>
                          <a:ea typeface="MS Mincho"/>
                          <a:cs typeface="Times New Roman" panose="02020603050405020304" pitchFamily="18" charset="0"/>
                        </a:rPr>
                        <a:t>Startup, small, medium and large business.</a:t>
                      </a:r>
                      <a:endParaRPr lang="en-US" sz="1800" dirty="0">
                        <a:effectLst/>
                        <a:latin typeface="+mn-lt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433246">
                <a:tc>
                  <a:txBody>
                    <a:bodyPr/>
                    <a:lstStyle/>
                    <a:p>
                      <a:pPr marL="0" marR="0" algn="just" fontAlgn="base">
                        <a:lnSpc>
                          <a:spcPts val="225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rgbClr val="444444"/>
                          </a:solidFill>
                          <a:effectLst/>
                          <a:latin typeface="+mn-lt"/>
                          <a:ea typeface="MS Mincho"/>
                          <a:cs typeface="Times New Roman" panose="02020603050405020304" pitchFamily="18" charset="0"/>
                        </a:rPr>
                        <a:t>Multiple Language</a:t>
                      </a:r>
                      <a:endParaRPr lang="en-US" sz="1800">
                        <a:effectLst/>
                        <a:latin typeface="+mn-lt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fontAlgn="base">
                        <a:lnSpc>
                          <a:spcPts val="225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rgbClr val="444444"/>
                          </a:solidFill>
                          <a:effectLst/>
                          <a:latin typeface="+mn-lt"/>
                          <a:ea typeface="MS Mincho"/>
                          <a:cs typeface="Times New Roman" panose="02020603050405020304" pitchFamily="18" charset="0"/>
                        </a:rPr>
                        <a:t>Yes</a:t>
                      </a:r>
                      <a:endParaRPr lang="en-US" sz="1800">
                        <a:effectLst/>
                        <a:latin typeface="+mn-lt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fontAlgn="base">
                        <a:lnSpc>
                          <a:spcPts val="225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444444"/>
                          </a:solidFill>
                          <a:effectLst/>
                          <a:latin typeface="+mn-lt"/>
                          <a:ea typeface="MS Mincho"/>
                          <a:cs typeface="Times New Roman" panose="02020603050405020304" pitchFamily="18" charset="0"/>
                        </a:rPr>
                        <a:t>No</a:t>
                      </a:r>
                      <a:endParaRPr lang="en-US" sz="1800" dirty="0">
                        <a:effectLst/>
                        <a:latin typeface="+mn-lt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433246">
                <a:tc>
                  <a:txBody>
                    <a:bodyPr/>
                    <a:lstStyle/>
                    <a:p>
                      <a:pPr marL="0" marR="0" algn="just" fontAlgn="base">
                        <a:lnSpc>
                          <a:spcPts val="225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rgbClr val="444444"/>
                          </a:solidFill>
                          <a:effectLst/>
                          <a:latin typeface="+mn-lt"/>
                          <a:ea typeface="MS Mincho"/>
                          <a:cs typeface="Times New Roman" panose="02020603050405020304" pitchFamily="18" charset="0"/>
                        </a:rPr>
                        <a:t>Dashboard</a:t>
                      </a:r>
                      <a:endParaRPr lang="en-US" sz="1800">
                        <a:effectLst/>
                        <a:latin typeface="+mn-lt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fontAlgn="base">
                        <a:lnSpc>
                          <a:spcPts val="225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rgbClr val="444444"/>
                          </a:solidFill>
                          <a:effectLst/>
                          <a:latin typeface="+mn-lt"/>
                          <a:ea typeface="MS Mincho"/>
                          <a:cs typeface="Times New Roman" panose="02020603050405020304" pitchFamily="18" charset="0"/>
                        </a:rPr>
                        <a:t>User friendly</a:t>
                      </a:r>
                      <a:endParaRPr lang="en-US" sz="1800">
                        <a:effectLst/>
                        <a:latin typeface="+mn-lt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fontAlgn="base">
                        <a:lnSpc>
                          <a:spcPts val="225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444444"/>
                          </a:solidFill>
                          <a:effectLst/>
                          <a:latin typeface="+mn-lt"/>
                          <a:ea typeface="MS Mincho"/>
                          <a:cs typeface="Times New Roman" panose="02020603050405020304" pitchFamily="18" charset="0"/>
                        </a:rPr>
                        <a:t>Not so user friendly</a:t>
                      </a:r>
                      <a:endParaRPr lang="en-US" sz="1800" dirty="0">
                        <a:effectLst/>
                        <a:latin typeface="+mn-lt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433246">
                <a:tc>
                  <a:txBody>
                    <a:bodyPr/>
                    <a:lstStyle/>
                    <a:p>
                      <a:pPr marL="0" marR="0" algn="just" fontAlgn="base">
                        <a:lnSpc>
                          <a:spcPts val="225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rgbClr val="444444"/>
                          </a:solidFill>
                          <a:effectLst/>
                          <a:latin typeface="+mn-lt"/>
                          <a:ea typeface="MS Mincho"/>
                          <a:cs typeface="Times New Roman" panose="02020603050405020304" pitchFamily="18" charset="0"/>
                        </a:rPr>
                        <a:t>Price</a:t>
                      </a:r>
                      <a:endParaRPr lang="en-US" sz="1800">
                        <a:effectLst/>
                        <a:latin typeface="+mn-lt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fontAlgn="base">
                        <a:lnSpc>
                          <a:spcPts val="225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rgbClr val="444444"/>
                          </a:solidFill>
                          <a:effectLst/>
                          <a:latin typeface="+mn-lt"/>
                          <a:ea typeface="MS Mincho"/>
                          <a:cs typeface="Times New Roman" panose="02020603050405020304" pitchFamily="18" charset="0"/>
                        </a:rPr>
                        <a:t>$500/yr</a:t>
                      </a:r>
                      <a:endParaRPr lang="en-US" sz="1800">
                        <a:effectLst/>
                        <a:latin typeface="+mn-lt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fontAlgn="base">
                        <a:lnSpc>
                          <a:spcPts val="225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444444"/>
                          </a:solidFill>
                          <a:effectLst/>
                          <a:latin typeface="+mn-lt"/>
                          <a:ea typeface="MS Mincho"/>
                          <a:cs typeface="Times New Roman" panose="02020603050405020304" pitchFamily="18" charset="0"/>
                        </a:rPr>
                        <a:t>$600/</a:t>
                      </a:r>
                      <a:r>
                        <a:rPr lang="en-US" sz="1800" dirty="0" err="1">
                          <a:solidFill>
                            <a:srgbClr val="444444"/>
                          </a:solidFill>
                          <a:effectLst/>
                          <a:latin typeface="+mn-lt"/>
                          <a:ea typeface="MS Mincho"/>
                          <a:cs typeface="Times New Roman" panose="02020603050405020304" pitchFamily="18" charset="0"/>
                        </a:rPr>
                        <a:t>yr</a:t>
                      </a:r>
                      <a:endParaRPr lang="en-US" sz="1800" dirty="0">
                        <a:effectLst/>
                        <a:latin typeface="+mn-lt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127125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524" y="3103808"/>
            <a:ext cx="6065950" cy="3754192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115524" cy="4082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312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3070" y="3020096"/>
            <a:ext cx="6138930" cy="3837904"/>
          </a:xfrm>
          <a:prstGeom prst="rect">
            <a:avLst/>
          </a:prstGeom>
        </p:spPr>
      </p:pic>
      <p:pic>
        <p:nvPicPr>
          <p:cNvPr id="3" name="Picture 2"/>
          <p:cNvPicPr/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5962917" cy="3928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6178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5828" y="2282781"/>
            <a:ext cx="10018713" cy="1752599"/>
          </a:xfrm>
        </p:spPr>
        <p:txBody>
          <a:bodyPr/>
          <a:lstStyle/>
          <a:p>
            <a:r>
              <a:rPr lang="en-US" dirty="0" smtClean="0">
                <a:solidFill>
                  <a:srgbClr val="BC1C1C"/>
                </a:solidFill>
              </a:rPr>
              <a:t>PREDICTIVE ANALYTICS</a:t>
            </a:r>
            <a:endParaRPr lang="en-US" dirty="0">
              <a:solidFill>
                <a:srgbClr val="BC1C1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79962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08" y="528034"/>
            <a:ext cx="10018713" cy="1292179"/>
          </a:xfrm>
        </p:spPr>
        <p:txBody>
          <a:bodyPr/>
          <a:lstStyle/>
          <a:p>
            <a:r>
              <a:rPr lang="en-US" dirty="0" smtClean="0">
                <a:solidFill>
                  <a:srgbClr val="BC1C1C"/>
                </a:solidFill>
              </a:rPr>
              <a:t>PROJECT OBJECTIVE</a:t>
            </a:r>
            <a:endParaRPr lang="en-US" dirty="0">
              <a:solidFill>
                <a:srgbClr val="BC1C1C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09" y="1700012"/>
            <a:ext cx="10018713" cy="2867695"/>
          </a:xfrm>
        </p:spPr>
        <p:txBody>
          <a:bodyPr>
            <a:normAutofit/>
          </a:bodyPr>
          <a:lstStyle/>
          <a:p>
            <a:pPr marL="201168" lvl="1" indent="0">
              <a:buNone/>
            </a:pPr>
            <a:r>
              <a:rPr lang="en-US" sz="2400" dirty="0" smtClean="0"/>
              <a:t> </a:t>
            </a:r>
          </a:p>
          <a:p>
            <a:pPr lvl="1" algn="just">
              <a:buFont typeface="Wingdings" panose="05000000000000000000" pitchFamily="2" charset="2"/>
              <a:buChar char="q"/>
            </a:pPr>
            <a:r>
              <a:rPr lang="en-US" sz="2400" dirty="0" smtClean="0"/>
              <a:t>To explore the multiple facets of data analytics. </a:t>
            </a:r>
          </a:p>
          <a:p>
            <a:pPr lvl="1" algn="just">
              <a:buFont typeface="Wingdings" panose="05000000000000000000" pitchFamily="2" charset="2"/>
              <a:buChar char="q"/>
            </a:pPr>
            <a:r>
              <a:rPr lang="en-US" sz="2400" dirty="0" smtClean="0"/>
              <a:t>To understand and distinguish the categories of data analytics currently used by organizations or enterprises in their business.</a:t>
            </a:r>
            <a:endParaRPr lang="en-US" sz="2400" dirty="0"/>
          </a:p>
          <a:p>
            <a:pPr lvl="1" algn="just">
              <a:buFont typeface="Wingdings" panose="05000000000000000000" pitchFamily="2" charset="2"/>
              <a:buChar char="q"/>
            </a:pPr>
            <a:r>
              <a:rPr lang="en-US" sz="2400" dirty="0" smtClean="0"/>
              <a:t> To know how influential and important data has become in today’s world.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574024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7315" y="288099"/>
            <a:ext cx="9344416" cy="6112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678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2954584" y="534657"/>
            <a:ext cx="7540668" cy="936625"/>
          </a:xfrm>
        </p:spPr>
        <p:txBody>
          <a:bodyPr>
            <a:normAutofit/>
          </a:bodyPr>
          <a:lstStyle/>
          <a:p>
            <a:r>
              <a:rPr lang="en-IN" dirty="0" smtClean="0">
                <a:solidFill>
                  <a:srgbClr val="BC1C1C"/>
                </a:solidFill>
              </a:rPr>
              <a:t>DID YOU KNOW?</a:t>
            </a:r>
            <a:endParaRPr lang="en-IN" dirty="0">
              <a:solidFill>
                <a:srgbClr val="BC1C1C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257837" y="1546928"/>
            <a:ext cx="10934163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 smtClean="0">
              <a:solidFill>
                <a:srgbClr val="444444"/>
              </a:solidFill>
              <a:latin typeface="Helvetica" panose="020B0604020202020204" pitchFamily="34" charset="0"/>
            </a:endParaRPr>
          </a:p>
          <a:p>
            <a:r>
              <a:rPr lang="en-US" sz="2400" dirty="0" smtClean="0">
                <a:solidFill>
                  <a:srgbClr val="444444"/>
                </a:solidFill>
              </a:rPr>
              <a:t>Amazon.com</a:t>
            </a:r>
            <a:r>
              <a:rPr lang="en-US" sz="2400" dirty="0">
                <a:solidFill>
                  <a:srgbClr val="444444"/>
                </a:solidFill>
              </a:rPr>
              <a:t>, the Seattle-based ecommerce giant, </a:t>
            </a:r>
            <a:r>
              <a:rPr lang="en-US" sz="2400" dirty="0" smtClean="0">
                <a:solidFill>
                  <a:srgbClr val="444444"/>
                </a:solidFill>
              </a:rPr>
              <a:t>ships us products even before we make a decision to buy.</a:t>
            </a:r>
            <a:endParaRPr lang="en-US" sz="2400" dirty="0">
              <a:solidFill>
                <a:srgbClr val="444444"/>
              </a:solidFill>
            </a:endParaRPr>
          </a:p>
          <a:p>
            <a:endParaRPr lang="en-US" b="1" dirty="0" smtClean="0">
              <a:solidFill>
                <a:srgbClr val="FF0000"/>
              </a:solidFill>
              <a:latin typeface="Helvetica" panose="020B0604020202020204" pitchFamily="34" charset="0"/>
            </a:endParaRPr>
          </a:p>
          <a:p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5646" y="2660672"/>
            <a:ext cx="7259722" cy="2949262"/>
          </a:xfrm>
          <a:prstGeom prst="rect">
            <a:avLst/>
          </a:prstGeom>
        </p:spPr>
      </p:pic>
      <p:sp>
        <p:nvSpPr>
          <p:cNvPr id="11" name="Cloud 10"/>
          <p:cNvSpPr/>
          <p:nvPr/>
        </p:nvSpPr>
        <p:spPr>
          <a:xfrm>
            <a:off x="1257837" y="2989083"/>
            <a:ext cx="3090930" cy="2292439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</a:rPr>
              <a:t>Amazon Anticipatory Shipping!!!!</a:t>
            </a:r>
            <a:endParaRPr 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529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9722" y="373488"/>
            <a:ext cx="4449955" cy="591140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566582" y="1555276"/>
            <a:ext cx="5928573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sz="2400" dirty="0" smtClean="0">
                <a:solidFill>
                  <a:srgbClr val="333333"/>
                </a:solidFill>
              </a:rPr>
              <a:t>Amazon packs </a:t>
            </a:r>
            <a:r>
              <a:rPr lang="en-US" sz="2400" dirty="0">
                <a:solidFill>
                  <a:srgbClr val="333333"/>
                </a:solidFill>
              </a:rPr>
              <a:t>one or more </a:t>
            </a:r>
            <a:r>
              <a:rPr lang="en-US" sz="2400" dirty="0" smtClean="0">
                <a:solidFill>
                  <a:srgbClr val="333333"/>
                </a:solidFill>
              </a:rPr>
              <a:t>items for </a:t>
            </a:r>
            <a:r>
              <a:rPr lang="en-US" sz="2400" dirty="0">
                <a:solidFill>
                  <a:srgbClr val="333333"/>
                </a:solidFill>
              </a:rPr>
              <a:t>eventual shipment to a delivery </a:t>
            </a:r>
            <a:r>
              <a:rPr lang="en-US" sz="2400" dirty="0" smtClean="0">
                <a:solidFill>
                  <a:srgbClr val="333333"/>
                </a:solidFill>
              </a:rPr>
              <a:t>address</a:t>
            </a:r>
            <a:r>
              <a:rPr lang="en-US" sz="2400" dirty="0">
                <a:solidFill>
                  <a:srgbClr val="333333"/>
                </a:solidFill>
              </a:rPr>
              <a:t>.</a:t>
            </a:r>
            <a:endParaRPr lang="en-US" sz="2400" dirty="0" smtClean="0">
              <a:solidFill>
                <a:srgbClr val="333333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sz="2400" dirty="0" smtClean="0">
                <a:solidFill>
                  <a:srgbClr val="333333"/>
                </a:solidFill>
              </a:rPr>
              <a:t>It selects a destination area which determines where the package has to be shipped.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sz="2400" dirty="0" smtClean="0">
                <a:solidFill>
                  <a:srgbClr val="333333"/>
                </a:solidFill>
              </a:rPr>
              <a:t>It then ships the </a:t>
            </a:r>
            <a:r>
              <a:rPr lang="en-US" sz="2400" dirty="0">
                <a:solidFill>
                  <a:srgbClr val="333333"/>
                </a:solidFill>
              </a:rPr>
              <a:t>package without completely specifying the delivery address at time of shipment to </a:t>
            </a:r>
            <a:r>
              <a:rPr lang="en-US" sz="2400" dirty="0" smtClean="0">
                <a:solidFill>
                  <a:srgbClr val="333333"/>
                </a:solidFill>
              </a:rPr>
              <a:t>that destination area. 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sz="2400" dirty="0" smtClean="0">
                <a:solidFill>
                  <a:srgbClr val="333333"/>
                </a:solidFill>
              </a:rPr>
              <a:t>In the </a:t>
            </a:r>
            <a:r>
              <a:rPr lang="en-US" sz="2400" dirty="0">
                <a:solidFill>
                  <a:srgbClr val="333333"/>
                </a:solidFill>
              </a:rPr>
              <a:t>mean time while the package is in </a:t>
            </a:r>
            <a:r>
              <a:rPr lang="en-US" sz="2400" dirty="0" smtClean="0">
                <a:solidFill>
                  <a:srgbClr val="333333"/>
                </a:solidFill>
              </a:rPr>
              <a:t>transit, if an order is received which satisfies the items in that respective package then it specifies the exact delivery address for that package.</a:t>
            </a:r>
            <a:endParaRPr lang="en-US" sz="240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751562" y="373488"/>
            <a:ext cx="8623928" cy="936625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dirty="0" smtClean="0">
                <a:solidFill>
                  <a:srgbClr val="BC1C1C"/>
                </a:solidFill>
              </a:rPr>
              <a:t>SHIPPING PROCESS</a:t>
            </a:r>
            <a:endParaRPr lang="en-IN" dirty="0">
              <a:solidFill>
                <a:srgbClr val="BC1C1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62518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2668044" y="395923"/>
            <a:ext cx="7675563" cy="939800"/>
          </a:xfrm>
        </p:spPr>
        <p:txBody>
          <a:bodyPr>
            <a:normAutofit fontScale="90000"/>
          </a:bodyPr>
          <a:lstStyle/>
          <a:p>
            <a:r>
              <a:rPr lang="en-IN" sz="4400" dirty="0" smtClean="0">
                <a:solidFill>
                  <a:srgbClr val="BC1C1C"/>
                </a:solidFill>
              </a:rPr>
              <a:t>	AMAZON RECOMMENDATIONS</a:t>
            </a:r>
            <a:endParaRPr lang="en-IN" sz="4400" dirty="0">
              <a:solidFill>
                <a:srgbClr val="BC1C1C"/>
              </a:solidFill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721217" y="1287887"/>
            <a:ext cx="10434463" cy="45812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01168" lvl="1" indent="0">
              <a:buFont typeface="Calibri" pitchFamily="34" charset="0"/>
              <a:buNone/>
            </a:pPr>
            <a:endParaRPr lang="en-US" sz="2400" dirty="0" smtClean="0"/>
          </a:p>
        </p:txBody>
      </p:sp>
      <p:sp>
        <p:nvSpPr>
          <p:cNvPr id="10" name="Rectangle 9"/>
          <p:cNvSpPr/>
          <p:nvPr/>
        </p:nvSpPr>
        <p:spPr>
          <a:xfrm>
            <a:off x="1708597" y="1522421"/>
            <a:ext cx="877480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 smtClean="0">
              <a:solidFill>
                <a:srgbClr val="000000"/>
              </a:solidFill>
              <a:latin typeface="Georgia" panose="02040502050405020303" pitchFamily="18" charset="0"/>
            </a:endParaRPr>
          </a:p>
          <a:p>
            <a:endParaRPr lang="en-US" dirty="0">
              <a:solidFill>
                <a:srgbClr val="000000"/>
              </a:solidFill>
              <a:latin typeface="Georgia" panose="02040502050405020303" pitchFamily="18" charset="0"/>
            </a:endParaRPr>
          </a:p>
          <a:p>
            <a:endParaRPr lang="en-US" dirty="0" smtClean="0">
              <a:solidFill>
                <a:srgbClr val="000000"/>
              </a:solidFill>
              <a:latin typeface="Georgia" panose="02040502050405020303" pitchFamily="18" charset="0"/>
            </a:endParaRPr>
          </a:p>
          <a:p>
            <a:endParaRPr lang="en-US" dirty="0">
              <a:solidFill>
                <a:srgbClr val="000000"/>
              </a:solidFill>
              <a:latin typeface="Georgia" panose="02040502050405020303" pitchFamily="18" charset="0"/>
            </a:endParaRPr>
          </a:p>
          <a:p>
            <a:endParaRPr lang="en-US" dirty="0" smtClean="0">
              <a:solidFill>
                <a:srgbClr val="000000"/>
              </a:solidFill>
              <a:latin typeface="Georgia" panose="02040502050405020303" pitchFamily="18" charset="0"/>
            </a:endParaRPr>
          </a:p>
          <a:p>
            <a:endParaRPr lang="en-US" dirty="0"/>
          </a:p>
        </p:txBody>
      </p:sp>
      <p:sp>
        <p:nvSpPr>
          <p:cNvPr id="11" name="Cloud 10"/>
          <p:cNvSpPr/>
          <p:nvPr/>
        </p:nvSpPr>
        <p:spPr>
          <a:xfrm>
            <a:off x="8151023" y="1065731"/>
            <a:ext cx="3618962" cy="1599336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bg1"/>
                </a:solidFill>
              </a:rPr>
              <a:t> “Customers who bought this item, also bought this one</a:t>
            </a:r>
            <a:r>
              <a:rPr lang="en-US" b="1" dirty="0" smtClean="0">
                <a:solidFill>
                  <a:schemeClr val="bg1"/>
                </a:solidFill>
              </a:rPr>
              <a:t>…”</a:t>
            </a:r>
            <a:endParaRPr lang="en-US" b="1" dirty="0">
              <a:solidFill>
                <a:schemeClr val="bg1"/>
              </a:solidFill>
              <a:latin typeface="Georgia" panose="02040502050405020303" pitchFamily="18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4862" y="2683856"/>
            <a:ext cx="9435921" cy="3561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205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2386295" y="340236"/>
            <a:ext cx="8200139" cy="1233531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sz="4400" dirty="0" smtClean="0">
                <a:solidFill>
                  <a:srgbClr val="BC1C1C"/>
                </a:solidFill>
              </a:rPr>
              <a:t>	</a:t>
            </a:r>
            <a:r>
              <a:rPr lang="en-IN" dirty="0" smtClean="0">
                <a:solidFill>
                  <a:srgbClr val="BC1C1C"/>
                </a:solidFill>
              </a:rPr>
              <a:t>HOW AMAZON DOES THESE?</a:t>
            </a:r>
            <a:endParaRPr lang="en-IN" dirty="0">
              <a:solidFill>
                <a:srgbClr val="BC1C1C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828800" y="1749748"/>
            <a:ext cx="954324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Amazon analyses data by using item-to-item </a:t>
            </a:r>
            <a:r>
              <a:rPr lang="en-US" sz="2400" dirty="0"/>
              <a:t>collaborative filtering on many data points </a:t>
            </a:r>
            <a:r>
              <a:rPr lang="en-US" sz="2400" dirty="0" smtClean="0"/>
              <a:t>like:</a:t>
            </a:r>
          </a:p>
          <a:p>
            <a:r>
              <a:rPr lang="en-US" sz="2400" dirty="0" smtClean="0"/>
              <a:t>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400" dirty="0" smtClean="0"/>
              <a:t>What users have bought before?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400" dirty="0" smtClean="0"/>
              <a:t>What users have </a:t>
            </a:r>
            <a:r>
              <a:rPr lang="en-US" sz="2400" dirty="0"/>
              <a:t>in their virtual shopping card or wish </a:t>
            </a:r>
            <a:r>
              <a:rPr lang="en-US" sz="2400" dirty="0" smtClean="0"/>
              <a:t>list?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400" dirty="0" smtClean="0"/>
              <a:t>Items they </a:t>
            </a:r>
            <a:r>
              <a:rPr lang="en-US" sz="2400" dirty="0"/>
              <a:t>have rated and </a:t>
            </a:r>
            <a:r>
              <a:rPr lang="en-US" sz="2400" dirty="0" smtClean="0"/>
              <a:t>reviewed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400" dirty="0"/>
              <a:t>W</a:t>
            </a:r>
            <a:r>
              <a:rPr lang="en-US" sz="2400" dirty="0" smtClean="0"/>
              <a:t>hat </a:t>
            </a:r>
            <a:r>
              <a:rPr lang="en-US" sz="2400" dirty="0"/>
              <a:t>other similar users have </a:t>
            </a:r>
            <a:r>
              <a:rPr lang="en-US" sz="2400" dirty="0" smtClean="0"/>
              <a:t>bought?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400" dirty="0" smtClean="0"/>
              <a:t>Customizes </a:t>
            </a:r>
            <a:r>
              <a:rPr lang="en-US" sz="2400" dirty="0"/>
              <a:t>the customer browsing experience.</a:t>
            </a:r>
          </a:p>
        </p:txBody>
      </p:sp>
      <p:sp>
        <p:nvSpPr>
          <p:cNvPr id="7" name="Cloud Callout 6"/>
          <p:cNvSpPr/>
          <p:nvPr/>
        </p:nvSpPr>
        <p:spPr>
          <a:xfrm>
            <a:off x="7451750" y="4603385"/>
            <a:ext cx="4649274" cy="2051993"/>
          </a:xfrm>
          <a:prstGeom prst="cloudCallout">
            <a:avLst>
              <a:gd name="adj1" fmla="val -31634"/>
              <a:gd name="adj2" fmla="val -5690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</a:rPr>
              <a:t>PREDICTIVE ANALYTICS</a:t>
            </a:r>
            <a:r>
              <a:rPr lang="en-US" sz="2000" b="1" dirty="0" smtClean="0">
                <a:solidFill>
                  <a:srgbClr val="BC3D04"/>
                </a:solidFill>
              </a:rPr>
              <a:t> </a:t>
            </a:r>
            <a:endParaRPr lang="en-US" sz="2000" b="1" dirty="0">
              <a:solidFill>
                <a:srgbClr val="BC3D0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41761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327759" y="609634"/>
            <a:ext cx="111481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3600" dirty="0" smtClean="0">
                <a:solidFill>
                  <a:srgbClr val="BC1C1C"/>
                </a:solidFill>
              </a:rPr>
              <a:t>GOOD &amp; BAD ABOUT AMAZON’S PREDCTIVE SHIPPING</a:t>
            </a:r>
            <a:endParaRPr lang="en-IN" sz="4000" dirty="0">
              <a:solidFill>
                <a:srgbClr val="BC1C1C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947699" y="1543348"/>
            <a:ext cx="9424347" cy="4001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b="1" dirty="0" smtClean="0"/>
              <a:t>Good:</a:t>
            </a:r>
            <a:endParaRPr lang="en-US" dirty="0" smtClean="0"/>
          </a:p>
          <a:p>
            <a:pPr marL="742950" lvl="1" indent="-285750" algn="just">
              <a:buFont typeface="Wingdings" panose="05000000000000000000" pitchFamily="2" charset="2"/>
              <a:buChar char="ü"/>
            </a:pPr>
            <a:r>
              <a:rPr lang="en-US" dirty="0" smtClean="0"/>
              <a:t>Reduces time between ordering and receiving purchases.</a:t>
            </a:r>
          </a:p>
          <a:p>
            <a:pPr marL="742950" lvl="1" indent="-285750" algn="just">
              <a:buFont typeface="Wingdings" panose="05000000000000000000" pitchFamily="2" charset="2"/>
              <a:buChar char="ü"/>
            </a:pPr>
            <a:r>
              <a:rPr lang="en-US" dirty="0" smtClean="0"/>
              <a:t>Tailoring customer’s needs.</a:t>
            </a:r>
          </a:p>
          <a:p>
            <a:pPr marL="742950" lvl="1" indent="-285750" algn="just">
              <a:buFont typeface="Wingdings" panose="05000000000000000000" pitchFamily="2" charset="2"/>
              <a:buChar char="ü"/>
            </a:pPr>
            <a:r>
              <a:rPr lang="en-US" dirty="0" smtClean="0"/>
              <a:t>Improved Customer Satisfaction and Business.</a:t>
            </a:r>
          </a:p>
          <a:p>
            <a:pPr marL="742950" lvl="1" indent="-285750" algn="just">
              <a:buFont typeface="Wingdings" panose="05000000000000000000" pitchFamily="2" charset="2"/>
              <a:buChar char="ü"/>
            </a:pPr>
            <a:r>
              <a:rPr lang="en-US" dirty="0"/>
              <a:t>E</a:t>
            </a:r>
            <a:r>
              <a:rPr lang="en-US" dirty="0" smtClean="0"/>
              <a:t>xpanding </a:t>
            </a:r>
            <a:r>
              <a:rPr lang="en-US" dirty="0"/>
              <a:t>its warehouse network to </a:t>
            </a:r>
            <a:r>
              <a:rPr lang="en-US" dirty="0" smtClean="0"/>
              <a:t>ensure </a:t>
            </a:r>
            <a:r>
              <a:rPr lang="en-US" dirty="0"/>
              <a:t>overnight </a:t>
            </a:r>
            <a:r>
              <a:rPr lang="en-US" dirty="0" smtClean="0"/>
              <a:t>deliveries.</a:t>
            </a:r>
          </a:p>
          <a:p>
            <a:pPr lvl="1" algn="just"/>
            <a:endParaRPr lang="en-US" dirty="0" smtClean="0"/>
          </a:p>
          <a:p>
            <a:pPr algn="just"/>
            <a:r>
              <a:rPr lang="en-US" b="1" dirty="0" smtClean="0"/>
              <a:t>Bad:</a:t>
            </a:r>
            <a:endParaRPr lang="en-US" dirty="0"/>
          </a:p>
          <a:p>
            <a:pPr marL="742950" lvl="1" indent="-285750" algn="just">
              <a:buFont typeface="Wingdings" panose="05000000000000000000" pitchFamily="2" charset="2"/>
              <a:buChar char="ü"/>
            </a:pPr>
            <a:r>
              <a:rPr lang="en-US" dirty="0" smtClean="0"/>
              <a:t>Their algorithm </a:t>
            </a:r>
            <a:r>
              <a:rPr lang="en-US" dirty="0"/>
              <a:t>might </a:t>
            </a:r>
            <a:r>
              <a:rPr lang="en-US" dirty="0" smtClean="0"/>
              <a:t>err sometimes, </a:t>
            </a:r>
            <a:r>
              <a:rPr lang="en-US" dirty="0"/>
              <a:t>prompting costly </a:t>
            </a:r>
            <a:r>
              <a:rPr lang="en-US" dirty="0" smtClean="0"/>
              <a:t>returns.</a:t>
            </a:r>
          </a:p>
          <a:p>
            <a:pPr marL="742950" lvl="1" indent="-285750" algn="just">
              <a:buFont typeface="Wingdings" panose="05000000000000000000" pitchFamily="2" charset="2"/>
              <a:buChar char="ü"/>
            </a:pPr>
            <a:r>
              <a:rPr lang="en-US" dirty="0" smtClean="0"/>
              <a:t>Analyzing personal behavior in shopping patterns might lead to wrong suggestions.</a:t>
            </a:r>
          </a:p>
          <a:p>
            <a:pPr marL="742950" lvl="1" indent="-285750" algn="just">
              <a:buFont typeface="Wingdings" panose="05000000000000000000" pitchFamily="2" charset="2"/>
              <a:buChar char="ü"/>
            </a:pPr>
            <a:r>
              <a:rPr lang="en-US" dirty="0" smtClean="0"/>
              <a:t>Logistics </a:t>
            </a:r>
            <a:r>
              <a:rPr lang="en-US" dirty="0"/>
              <a:t>costs for shipping the product out and then returning </a:t>
            </a:r>
            <a:r>
              <a:rPr lang="en-US" dirty="0" smtClean="0"/>
              <a:t>incurs waste of money.</a:t>
            </a:r>
          </a:p>
          <a:p>
            <a:pPr lvl="1" algn="just"/>
            <a:endParaRPr lang="en-US" dirty="0" smtClean="0"/>
          </a:p>
          <a:p>
            <a:pPr marL="0" lvl="1" algn="just"/>
            <a:r>
              <a:rPr lang="en-US" b="1" dirty="0" smtClean="0"/>
              <a:t>What might actually work for Amazon:</a:t>
            </a:r>
          </a:p>
          <a:p>
            <a:pPr marL="742950" lvl="1" indent="-285750" algn="just">
              <a:buFont typeface="Wingdings" panose="05000000000000000000" pitchFamily="2" charset="2"/>
              <a:buChar char="ü"/>
            </a:pPr>
            <a:r>
              <a:rPr lang="en-US" dirty="0" smtClean="0"/>
              <a:t>For items that customers want on the day they are released.</a:t>
            </a:r>
          </a:p>
          <a:p>
            <a:pPr marL="742950" lvl="1" indent="-285750" algn="just">
              <a:buFont typeface="Wingdings" panose="05000000000000000000" pitchFamily="2" charset="2"/>
              <a:buChar char="ü"/>
            </a:pPr>
            <a:r>
              <a:rPr lang="en-US" dirty="0" smtClean="0"/>
              <a:t> When suggested items are already in transit, it ensures they are delivered.</a:t>
            </a:r>
          </a:p>
        </p:txBody>
      </p:sp>
    </p:spTree>
    <p:extLst>
      <p:ext uri="{BB962C8B-B14F-4D97-AF65-F5344CB8AC3E}">
        <p14:creationId xmlns:p14="http://schemas.microsoft.com/office/powerpoint/2010/main" val="13112953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615459" y="313593"/>
            <a:ext cx="797291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4000" dirty="0" smtClean="0">
                <a:solidFill>
                  <a:srgbClr val="BC1C1C"/>
                </a:solidFill>
              </a:rPr>
              <a:t>WHAT IS PREDICTIVE ANALYTICS?</a:t>
            </a:r>
            <a:r>
              <a:rPr lang="en-IN" sz="4800" dirty="0" smtClean="0">
                <a:solidFill>
                  <a:srgbClr val="BC1C1C"/>
                </a:solidFill>
              </a:rPr>
              <a:t> </a:t>
            </a:r>
            <a:endParaRPr lang="en-IN" sz="4400" dirty="0">
              <a:solidFill>
                <a:srgbClr val="BC1C1C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540700" y="1225689"/>
            <a:ext cx="10333973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sz="2400" dirty="0" smtClean="0">
                <a:ea typeface="MS Mincho" panose="02020609040205080304" pitchFamily="49" charset="-128"/>
                <a:cs typeface="Times New Roman" panose="02020603050405020304" pitchFamily="18" charset="0"/>
              </a:rPr>
              <a:t>It predicts </a:t>
            </a:r>
            <a:r>
              <a:rPr lang="en-US" sz="2400" dirty="0">
                <a:ea typeface="MS Mincho" panose="02020609040205080304" pitchFamily="49" charset="-128"/>
                <a:cs typeface="Times New Roman" panose="02020603050405020304" pitchFamily="18" charset="0"/>
              </a:rPr>
              <a:t>future outcomes </a:t>
            </a:r>
            <a:r>
              <a:rPr lang="en-US" sz="2400" dirty="0" smtClean="0">
                <a:ea typeface="MS Mincho" panose="02020609040205080304" pitchFamily="49" charset="-128"/>
                <a:cs typeface="Times New Roman" panose="02020603050405020304" pitchFamily="18" charset="0"/>
              </a:rPr>
              <a:t>by finding </a:t>
            </a:r>
            <a:r>
              <a:rPr lang="en-US" sz="2400" dirty="0">
                <a:ea typeface="MS Mincho" panose="02020609040205080304" pitchFamily="49" charset="-128"/>
                <a:cs typeface="Times New Roman" panose="02020603050405020304" pitchFamily="18" charset="0"/>
              </a:rPr>
              <a:t>and quantifying </a:t>
            </a:r>
            <a:r>
              <a:rPr lang="en-US" sz="2400" dirty="0" smtClean="0">
                <a:ea typeface="MS Mincho" panose="02020609040205080304" pitchFamily="49" charset="-128"/>
                <a:cs typeface="Times New Roman" panose="02020603050405020304" pitchFamily="18" charset="0"/>
              </a:rPr>
              <a:t>the hidden </a:t>
            </a:r>
            <a:r>
              <a:rPr lang="en-US" sz="2400" dirty="0">
                <a:ea typeface="MS Mincho" panose="02020609040205080304" pitchFamily="49" charset="-128"/>
                <a:cs typeface="Times New Roman" panose="02020603050405020304" pitchFamily="18" charset="0"/>
              </a:rPr>
              <a:t>patterns in the data using complex mathematical </a:t>
            </a:r>
            <a:r>
              <a:rPr lang="en-US" sz="2400" dirty="0" smtClean="0">
                <a:ea typeface="MS Mincho" panose="02020609040205080304" pitchFamily="49" charset="-128"/>
                <a:cs typeface="Times New Roman" panose="02020603050405020304" pitchFamily="18" charset="0"/>
              </a:rPr>
              <a:t>models. 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sz="2400" dirty="0" smtClean="0">
                <a:ea typeface="MS Mincho" panose="02020609040205080304" pitchFamily="49" charset="-128"/>
                <a:cs typeface="Times New Roman" panose="02020603050405020304" pitchFamily="18" charset="0"/>
              </a:rPr>
              <a:t>Forecasts behavior, results </a:t>
            </a:r>
            <a:r>
              <a:rPr lang="en-US" sz="2400" dirty="0">
                <a:ea typeface="MS Mincho" panose="02020609040205080304" pitchFamily="49" charset="-128"/>
                <a:cs typeface="Times New Roman" panose="02020603050405020304" pitchFamily="18" charset="0"/>
              </a:rPr>
              <a:t>in order to guide specific </a:t>
            </a:r>
            <a:r>
              <a:rPr lang="en-US" sz="2400" dirty="0" smtClean="0">
                <a:ea typeface="MS Mincho" panose="02020609040205080304" pitchFamily="49" charset="-128"/>
                <a:cs typeface="Times New Roman" panose="02020603050405020304" pitchFamily="18" charset="0"/>
              </a:rPr>
              <a:t>decisions.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sz="2400" dirty="0" smtClean="0">
                <a:ea typeface="MS Mincho" panose="02020609040205080304" pitchFamily="49" charset="-128"/>
                <a:cs typeface="Times New Roman" panose="02020603050405020304" pitchFamily="18" charset="0"/>
              </a:rPr>
              <a:t>Identifies </a:t>
            </a:r>
            <a:r>
              <a:rPr lang="en-US" sz="2400" dirty="0">
                <a:ea typeface="MS Mincho" panose="02020609040205080304" pitchFamily="49" charset="-128"/>
                <a:cs typeface="Times New Roman" panose="02020603050405020304" pitchFamily="18" charset="0"/>
              </a:rPr>
              <a:t>risks or opportunities in the future. </a:t>
            </a:r>
            <a:endParaRPr lang="en-US" sz="2400" dirty="0" smtClean="0"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algn="just"/>
            <a:endParaRPr lang="en-US" sz="2400" dirty="0"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algn="just"/>
            <a:r>
              <a:rPr lang="en-US" sz="2400" dirty="0" smtClean="0">
                <a:ea typeface="MS Mincho" panose="02020609040205080304" pitchFamily="49" charset="-128"/>
                <a:cs typeface="Times New Roman" panose="02020603050405020304" pitchFamily="18" charset="0"/>
              </a:rPr>
              <a:t>Techniques used are: 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2400" dirty="0">
                <a:ea typeface="MS Mincho" panose="02020609040205080304" pitchFamily="49" charset="-128"/>
                <a:cs typeface="Times New Roman" panose="02020603050405020304" pitchFamily="18" charset="0"/>
              </a:rPr>
              <a:t>	M</a:t>
            </a:r>
            <a:r>
              <a:rPr lang="en-US" sz="2400" dirty="0" smtClean="0">
                <a:ea typeface="MS Mincho" panose="02020609040205080304" pitchFamily="49" charset="-128"/>
                <a:cs typeface="Times New Roman" panose="02020603050405020304" pitchFamily="18" charset="0"/>
              </a:rPr>
              <a:t>achine learning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2400" dirty="0">
                <a:ea typeface="MS Mincho" panose="02020609040205080304" pitchFamily="49" charset="-128"/>
                <a:cs typeface="Times New Roman" panose="02020603050405020304" pitchFamily="18" charset="0"/>
              </a:rPr>
              <a:t>	D</a:t>
            </a:r>
            <a:r>
              <a:rPr lang="en-US" sz="2400" dirty="0" smtClean="0">
                <a:ea typeface="MS Mincho" panose="02020609040205080304" pitchFamily="49" charset="-128"/>
                <a:cs typeface="Times New Roman" panose="02020603050405020304" pitchFamily="18" charset="0"/>
              </a:rPr>
              <a:t>ata Mining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2400" dirty="0">
                <a:ea typeface="MS Mincho" panose="02020609040205080304" pitchFamily="49" charset="-128"/>
                <a:cs typeface="Times New Roman" panose="02020603050405020304" pitchFamily="18" charset="0"/>
              </a:rPr>
              <a:t>	</a:t>
            </a:r>
            <a:r>
              <a:rPr lang="en-US" sz="2400" dirty="0" smtClean="0">
                <a:ea typeface="MS Mincho" panose="02020609040205080304" pitchFamily="49" charset="-128"/>
                <a:cs typeface="Times New Roman" panose="02020603050405020304" pitchFamily="18" charset="0"/>
              </a:rPr>
              <a:t>Modeling</a:t>
            </a:r>
          </a:p>
          <a:p>
            <a:pPr algn="just"/>
            <a:r>
              <a:rPr lang="en-US" sz="2400" dirty="0" smtClean="0">
                <a:ea typeface="MS Mincho" panose="02020609040205080304" pitchFamily="49" charset="-128"/>
                <a:cs typeface="Times New Roman" panose="02020603050405020304" pitchFamily="18" charset="0"/>
              </a:rPr>
              <a:t>The keystones </a:t>
            </a:r>
            <a:r>
              <a:rPr lang="en-US" sz="2400" dirty="0">
                <a:ea typeface="MS Mincho" panose="02020609040205080304" pitchFamily="49" charset="-128"/>
                <a:cs typeface="Times New Roman" panose="02020603050405020304" pitchFamily="18" charset="0"/>
              </a:rPr>
              <a:t>of predictive analytics </a:t>
            </a:r>
            <a:r>
              <a:rPr lang="en-US" sz="2400" dirty="0" smtClean="0">
                <a:ea typeface="MS Mincho" panose="02020609040205080304" pitchFamily="49" charset="-128"/>
                <a:cs typeface="Times New Roman" panose="02020603050405020304" pitchFamily="18" charset="0"/>
              </a:rPr>
              <a:t>are: 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2400" dirty="0">
                <a:ea typeface="MS Mincho" panose="02020609040205080304" pitchFamily="49" charset="-128"/>
                <a:cs typeface="Times New Roman" panose="02020603050405020304" pitchFamily="18" charset="0"/>
              </a:rPr>
              <a:t>	D</a:t>
            </a:r>
            <a:r>
              <a:rPr lang="en-US" sz="2400" dirty="0" smtClean="0">
                <a:ea typeface="MS Mincho" panose="02020609040205080304" pitchFamily="49" charset="-128"/>
                <a:cs typeface="Times New Roman" panose="02020603050405020304" pitchFamily="18" charset="0"/>
              </a:rPr>
              <a:t>ecision analysis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2400" dirty="0"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sz="2400" dirty="0" smtClean="0">
                <a:ea typeface="MS Mincho" panose="02020609040205080304" pitchFamily="49" charset="-128"/>
                <a:cs typeface="Times New Roman" panose="02020603050405020304" pitchFamily="18" charset="0"/>
              </a:rPr>
              <a:t>  Decision </a:t>
            </a:r>
            <a:r>
              <a:rPr lang="en-US" sz="2400" dirty="0">
                <a:ea typeface="MS Mincho" panose="02020609040205080304" pitchFamily="49" charset="-128"/>
                <a:cs typeface="Times New Roman" panose="02020603050405020304" pitchFamily="18" charset="0"/>
              </a:rPr>
              <a:t>o</a:t>
            </a:r>
            <a:r>
              <a:rPr lang="en-US" sz="2400" dirty="0" smtClean="0">
                <a:ea typeface="MS Mincho" panose="02020609040205080304" pitchFamily="49" charset="-128"/>
                <a:cs typeface="Times New Roman" panose="02020603050405020304" pitchFamily="18" charset="0"/>
              </a:rPr>
              <a:t>ptimization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2400" dirty="0">
                <a:ea typeface="MS Mincho" panose="02020609040205080304" pitchFamily="49" charset="-128"/>
                <a:cs typeface="Times New Roman" panose="02020603050405020304" pitchFamily="18" charset="0"/>
              </a:rPr>
              <a:t>	T</a:t>
            </a:r>
            <a:r>
              <a:rPr lang="en-US" sz="2400" dirty="0" smtClean="0">
                <a:ea typeface="MS Mincho" panose="02020609040205080304" pitchFamily="49" charset="-128"/>
                <a:cs typeface="Times New Roman" panose="02020603050405020304" pitchFamily="18" charset="0"/>
              </a:rPr>
              <a:t>ransactional profiling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2400" dirty="0" smtClean="0">
                <a:ea typeface="MS Mincho" panose="02020609040205080304" pitchFamily="49" charset="-128"/>
                <a:cs typeface="Times New Roman" panose="02020603050405020304" pitchFamily="18" charset="0"/>
              </a:rPr>
              <a:t>    Predictive modeling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2400" dirty="0"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sz="2400" dirty="0" smtClean="0">
                <a:ea typeface="MS Mincho" panose="02020609040205080304" pitchFamily="49" charset="-128"/>
                <a:cs typeface="Times New Roman" panose="02020603050405020304" pitchFamily="18" charset="0"/>
              </a:rPr>
              <a:t>   Predictive search</a:t>
            </a:r>
            <a:endParaRPr lang="en-US" sz="2400" dirty="0"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sp>
        <p:nvSpPr>
          <p:cNvPr id="4" name="Cloud Callout 3"/>
          <p:cNvSpPr/>
          <p:nvPr/>
        </p:nvSpPr>
        <p:spPr>
          <a:xfrm>
            <a:off x="7572954" y="3241066"/>
            <a:ext cx="4005329" cy="1764405"/>
          </a:xfrm>
          <a:prstGeom prst="cloudCallout">
            <a:avLst>
              <a:gd name="adj1" fmla="val -47304"/>
              <a:gd name="adj2" fmla="val 5325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“You basically take </a:t>
            </a:r>
            <a:r>
              <a:rPr lang="en-US" dirty="0" smtClean="0"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data that </a:t>
            </a:r>
            <a:r>
              <a:rPr lang="en-US" dirty="0"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you </a:t>
            </a:r>
            <a:r>
              <a:rPr lang="en-US" dirty="0" smtClean="0"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have, </a:t>
            </a:r>
            <a:r>
              <a:rPr lang="en-US" dirty="0"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to predict data </a:t>
            </a:r>
            <a:r>
              <a:rPr lang="en-US" dirty="0" smtClean="0"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which you </a:t>
            </a:r>
            <a:r>
              <a:rPr lang="en-US" dirty="0"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don’t have.”</a:t>
            </a:r>
          </a:p>
        </p:txBody>
      </p:sp>
    </p:spTree>
    <p:extLst>
      <p:ext uri="{BB962C8B-B14F-4D97-AF65-F5344CB8AC3E}">
        <p14:creationId xmlns:p14="http://schemas.microsoft.com/office/powerpoint/2010/main" val="9493912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947699" y="476431"/>
            <a:ext cx="972056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4000" dirty="0" smtClean="0">
                <a:solidFill>
                  <a:srgbClr val="BC1C1C"/>
                </a:solidFill>
              </a:rPr>
              <a:t>RISKS OF PREDICTIVE ANALYTICS</a:t>
            </a:r>
            <a:endParaRPr lang="en-IN" sz="4400" dirty="0">
              <a:solidFill>
                <a:srgbClr val="BC1C1C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597152" y="1377428"/>
            <a:ext cx="10421654" cy="47397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dirty="0" smtClean="0">
                <a:solidFill>
                  <a:srgbClr val="333333"/>
                </a:solidFill>
              </a:rPr>
              <a:t>Over-reliance on the predictive tools causes the following risks:</a:t>
            </a:r>
          </a:p>
          <a:p>
            <a:pPr algn="just"/>
            <a:endParaRPr lang="en-US" sz="2000" dirty="0" smtClean="0">
              <a:solidFill>
                <a:srgbClr val="333333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sz="2000" dirty="0" smtClean="0">
                <a:solidFill>
                  <a:srgbClr val="333333"/>
                </a:solidFill>
              </a:rPr>
              <a:t>Predictive </a:t>
            </a:r>
            <a:r>
              <a:rPr lang="en-US" sz="2000" dirty="0">
                <a:solidFill>
                  <a:srgbClr val="333333"/>
                </a:solidFill>
              </a:rPr>
              <a:t>analytics </a:t>
            </a:r>
            <a:r>
              <a:rPr lang="en-US" sz="2000" dirty="0" smtClean="0">
                <a:solidFill>
                  <a:srgbClr val="333333"/>
                </a:solidFill>
              </a:rPr>
              <a:t>is </a:t>
            </a:r>
            <a:r>
              <a:rPr lang="en-US" sz="2000" dirty="0">
                <a:solidFill>
                  <a:srgbClr val="333333"/>
                </a:solidFill>
              </a:rPr>
              <a:t>not absolute. </a:t>
            </a:r>
            <a:endParaRPr lang="en-US" sz="2000" dirty="0" smtClean="0">
              <a:solidFill>
                <a:srgbClr val="333333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ü"/>
            </a:pPr>
            <a:endParaRPr lang="en-US" sz="2000" dirty="0" smtClean="0">
              <a:solidFill>
                <a:srgbClr val="333333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sz="2000" dirty="0" smtClean="0">
                <a:solidFill>
                  <a:srgbClr val="333333"/>
                </a:solidFill>
              </a:rPr>
              <a:t>Bad Data </a:t>
            </a:r>
          </a:p>
          <a:p>
            <a:pPr lvl="1" algn="just"/>
            <a:r>
              <a:rPr lang="en-US" dirty="0" smtClean="0"/>
              <a:t>Data </a:t>
            </a:r>
            <a:r>
              <a:rPr lang="en-US" dirty="0"/>
              <a:t>can be bad </a:t>
            </a:r>
            <a:r>
              <a:rPr lang="en-US" dirty="0" smtClean="0"/>
              <a:t>because it includes self-reporting </a:t>
            </a:r>
            <a:r>
              <a:rPr lang="en-US" dirty="0"/>
              <a:t>errors, </a:t>
            </a:r>
            <a:r>
              <a:rPr lang="en-US" dirty="0" smtClean="0"/>
              <a:t>poorly </a:t>
            </a:r>
            <a:r>
              <a:rPr lang="en-US" dirty="0"/>
              <a:t>phrased questions, corrupted </a:t>
            </a:r>
            <a:r>
              <a:rPr lang="en-US" dirty="0" smtClean="0"/>
              <a:t>files, poor </a:t>
            </a:r>
            <a:r>
              <a:rPr lang="en-US" dirty="0"/>
              <a:t>standardization methods </a:t>
            </a:r>
            <a:r>
              <a:rPr lang="en-US" dirty="0" smtClean="0"/>
              <a:t>and incomplete </a:t>
            </a:r>
            <a:r>
              <a:rPr lang="en-US" dirty="0"/>
              <a:t>data </a:t>
            </a:r>
            <a:r>
              <a:rPr lang="en-US" dirty="0" smtClean="0"/>
              <a:t>aggregation.  </a:t>
            </a:r>
          </a:p>
          <a:p>
            <a:pPr lvl="1" algn="just"/>
            <a:endParaRPr lang="en-US" sz="2000" dirty="0" smtClean="0"/>
          </a:p>
          <a:p>
            <a:pPr marL="285750" lvl="1" indent="-285750" algn="just">
              <a:buFont typeface="Wingdings" panose="05000000000000000000" pitchFamily="2" charset="2"/>
              <a:buChar char="ü"/>
            </a:pPr>
            <a:r>
              <a:rPr lang="en-US" sz="2000" dirty="0" smtClean="0">
                <a:solidFill>
                  <a:srgbClr val="333333"/>
                </a:solidFill>
              </a:rPr>
              <a:t>Privacy </a:t>
            </a:r>
            <a:r>
              <a:rPr lang="en-US" sz="2000" dirty="0">
                <a:solidFill>
                  <a:srgbClr val="333333"/>
                </a:solidFill>
              </a:rPr>
              <a:t>and </a:t>
            </a:r>
            <a:r>
              <a:rPr lang="en-US" sz="2000" dirty="0" smtClean="0">
                <a:solidFill>
                  <a:srgbClr val="333333"/>
                </a:solidFill>
              </a:rPr>
              <a:t>security</a:t>
            </a:r>
          </a:p>
          <a:p>
            <a:pPr marL="0" lvl="1" algn="just"/>
            <a:endParaRPr lang="en-US" sz="2000" dirty="0">
              <a:solidFill>
                <a:srgbClr val="333333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sz="2000" dirty="0" smtClean="0">
                <a:solidFill>
                  <a:srgbClr val="333333"/>
                </a:solidFill>
              </a:rPr>
              <a:t>Complexity </a:t>
            </a:r>
            <a:r>
              <a:rPr lang="en-US" sz="2000" dirty="0">
                <a:solidFill>
                  <a:srgbClr val="333333"/>
                </a:solidFill>
              </a:rPr>
              <a:t>and unpredictability</a:t>
            </a:r>
          </a:p>
          <a:p>
            <a:pPr algn="just"/>
            <a:r>
              <a:rPr lang="en-US" sz="2000" dirty="0" smtClean="0"/>
              <a:t>	</a:t>
            </a:r>
            <a:r>
              <a:rPr lang="en-US" dirty="0" smtClean="0"/>
              <a:t>Predictive analytics is a set </a:t>
            </a:r>
            <a:r>
              <a:rPr lang="en-US" dirty="0"/>
              <a:t>of statistical </a:t>
            </a:r>
            <a:r>
              <a:rPr lang="en-US" dirty="0" smtClean="0"/>
              <a:t>techniques which </a:t>
            </a:r>
            <a:r>
              <a:rPr lang="en-US" dirty="0"/>
              <a:t>requires all </a:t>
            </a:r>
            <a:r>
              <a:rPr lang="en-US" dirty="0" smtClean="0"/>
              <a:t>data </a:t>
            </a:r>
            <a:r>
              <a:rPr lang="en-US" dirty="0"/>
              <a:t>to </a:t>
            </a:r>
            <a:r>
              <a:rPr lang="en-US" dirty="0" smtClean="0"/>
              <a:t>be standardized </a:t>
            </a:r>
            <a:r>
              <a:rPr lang="en-US" dirty="0"/>
              <a:t>and </a:t>
            </a:r>
            <a:r>
              <a:rPr lang="en-US" dirty="0" smtClean="0"/>
              <a:t>quantified</a:t>
            </a:r>
            <a:r>
              <a:rPr lang="en-US" dirty="0"/>
              <a:t>. Quantifying non-numeric data has its own risks and </a:t>
            </a:r>
            <a:r>
              <a:rPr lang="en-US" dirty="0" smtClean="0"/>
              <a:t>creates uncertainty</a:t>
            </a:r>
            <a:r>
              <a:rPr lang="en-US" dirty="0"/>
              <a:t>.</a:t>
            </a:r>
          </a:p>
          <a:p>
            <a:pPr lvl="1" algn="just"/>
            <a:endParaRPr lang="en-US" sz="1600" dirty="0"/>
          </a:p>
          <a:p>
            <a:pPr lvl="1"/>
            <a:endParaRPr lang="en-US" sz="1600" dirty="0" smtClean="0">
              <a:solidFill>
                <a:srgbClr val="333333"/>
              </a:solidFill>
              <a:latin typeface="Roboto Slab"/>
            </a:endParaRPr>
          </a:p>
          <a:p>
            <a:pPr lvl="1"/>
            <a:endParaRPr lang="en-US" sz="1600" dirty="0" smtClean="0">
              <a:solidFill>
                <a:srgbClr val="333333"/>
              </a:solidFill>
              <a:latin typeface="Roboto Slab"/>
            </a:endParaRPr>
          </a:p>
        </p:txBody>
      </p:sp>
    </p:spTree>
    <p:extLst>
      <p:ext uri="{BB962C8B-B14F-4D97-AF65-F5344CB8AC3E}">
        <p14:creationId xmlns:p14="http://schemas.microsoft.com/office/powerpoint/2010/main" val="23087347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716580" y="1210614"/>
            <a:ext cx="9951679" cy="36317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b="1" dirty="0"/>
              <a:t>Google Analytics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Most </a:t>
            </a:r>
            <a:r>
              <a:rPr lang="en-US" sz="2000" dirty="0"/>
              <a:t>widely used web analytics service on the Internet </a:t>
            </a:r>
            <a:r>
              <a:rPr lang="en-US" sz="2000" dirty="0" smtClean="0"/>
              <a:t>which </a:t>
            </a:r>
            <a:r>
              <a:rPr lang="en-US" sz="2000" dirty="0"/>
              <a:t>tracks and reports website traffic</a:t>
            </a:r>
            <a:r>
              <a:rPr lang="en-US" sz="2000" dirty="0" smtClean="0"/>
              <a:t>.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Can be used with Facebook to get the users demographics</a:t>
            </a:r>
          </a:p>
          <a:p>
            <a:endParaRPr lang="en-US" sz="2200" b="1" dirty="0" smtClean="0"/>
          </a:p>
          <a:p>
            <a:r>
              <a:rPr lang="en-US" sz="2200" b="1" dirty="0" smtClean="0"/>
              <a:t>Facebook Insights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 smtClean="0"/>
              <a:t> </a:t>
            </a:r>
            <a:r>
              <a:rPr lang="en-US" sz="2000" dirty="0" smtClean="0"/>
              <a:t>Captures information 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sz="2000" dirty="0" smtClean="0"/>
              <a:t>about </a:t>
            </a:r>
            <a:r>
              <a:rPr lang="en-US" sz="2000" dirty="0"/>
              <a:t>the visitors and their </a:t>
            </a:r>
            <a:r>
              <a:rPr lang="en-US" sz="2000" dirty="0" smtClean="0"/>
              <a:t>demographics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sz="2000" dirty="0" smtClean="0"/>
              <a:t>specifically </a:t>
            </a:r>
            <a:r>
              <a:rPr lang="en-US" sz="2000" dirty="0"/>
              <a:t>their gender/age </a:t>
            </a:r>
            <a:r>
              <a:rPr lang="en-US" sz="2000" dirty="0" smtClean="0"/>
              <a:t>group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sz="2000" dirty="0" smtClean="0"/>
              <a:t>No of likes, clicks etc.,</a:t>
            </a:r>
          </a:p>
          <a:p>
            <a:pPr lvl="1"/>
            <a:endParaRPr lang="en-US" sz="2200" dirty="0" smtClean="0">
              <a:solidFill>
                <a:srgbClr val="333333"/>
              </a:solidFill>
              <a:latin typeface="Roboto Slab"/>
            </a:endParaRPr>
          </a:p>
        </p:txBody>
      </p:sp>
      <p:pic>
        <p:nvPicPr>
          <p:cNvPr id="2058" name="Picture 10" descr="http://www.socialf5.com/blog/wp-content/uploads/2011/07/activity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9318" y="2669002"/>
            <a:ext cx="5058941" cy="1658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1716580" y="333872"/>
            <a:ext cx="1094774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4000" dirty="0" smtClean="0">
                <a:solidFill>
                  <a:srgbClr val="BC1C1C"/>
                </a:solidFill>
              </a:rPr>
              <a:t>GOOGLE ANALYTICS vs FACEBOOK INSIGHTS</a:t>
            </a:r>
            <a:endParaRPr lang="en-IN" sz="4400" dirty="0">
              <a:solidFill>
                <a:srgbClr val="BC1C1C"/>
              </a:solidFill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6802598"/>
              </p:ext>
            </p:extLst>
          </p:nvPr>
        </p:nvGraphicFramePr>
        <p:xfrm>
          <a:off x="2622707" y="4571195"/>
          <a:ext cx="8128000" cy="2021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/>
                <a:gridCol w="4064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Google Analytics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Facebook Insights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Cannot access </a:t>
                      </a: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most Facebook-related implementations.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Can give very detailed</a:t>
                      </a:r>
                      <a:r>
                        <a:rPr lang="en-US" baseline="0" dirty="0" smtClean="0"/>
                        <a:t> information of the users, their actions. 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Provides more varied and interactive reports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Reports generated are really limited. 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Better segmentation capabilities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Less</a:t>
                      </a:r>
                      <a:r>
                        <a:rPr lang="en-US" baseline="0" dirty="0" smtClean="0"/>
                        <a:t> Segmentation capabilities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2052" name="Picture 4" descr="http://margari.net/digitalmarketing/wp-content/uploads/sites/4/2014/02/ga-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874" y="4941247"/>
            <a:ext cx="853833" cy="640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://engagor.com/wp-content/uploads/2013/07/Logo-Facebook-insights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5171" y="5173226"/>
            <a:ext cx="693088" cy="61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52565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09155" y="197284"/>
            <a:ext cx="10018713" cy="1752599"/>
          </a:xfrm>
        </p:spPr>
        <p:txBody>
          <a:bodyPr/>
          <a:lstStyle/>
          <a:p>
            <a:r>
              <a:rPr lang="en-US" dirty="0" smtClean="0">
                <a:solidFill>
                  <a:srgbClr val="BC1C1C"/>
                </a:solidFill>
              </a:rPr>
              <a:t>MACHINE LEARNING</a:t>
            </a:r>
            <a:endParaRPr lang="en-US" dirty="0">
              <a:solidFill>
                <a:srgbClr val="BC1C1C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47148" y="952962"/>
            <a:ext cx="10018713" cy="4802747"/>
          </a:xfrm>
        </p:spPr>
        <p:txBody>
          <a:bodyPr/>
          <a:lstStyle/>
          <a:p>
            <a:pPr algn="just"/>
            <a:r>
              <a:rPr lang="en-US" dirty="0"/>
              <a:t>Machine learning explores the </a:t>
            </a:r>
            <a:r>
              <a:rPr lang="en-US" dirty="0" smtClean="0"/>
              <a:t>construction </a:t>
            </a:r>
            <a:r>
              <a:rPr lang="en-US" dirty="0"/>
              <a:t>of algorithms </a:t>
            </a:r>
            <a:r>
              <a:rPr lang="en-US" dirty="0" smtClean="0"/>
              <a:t>which learns </a:t>
            </a:r>
            <a:r>
              <a:rPr lang="en-US" dirty="0"/>
              <a:t>from and make predictions on data. </a:t>
            </a:r>
            <a:endParaRPr lang="en-US" dirty="0" smtClean="0"/>
          </a:p>
          <a:p>
            <a:pPr algn="just"/>
            <a:r>
              <a:rPr lang="en-US" dirty="0" smtClean="0"/>
              <a:t>It </a:t>
            </a:r>
            <a:r>
              <a:rPr lang="en-US" dirty="0"/>
              <a:t>focuses a lot on building algorithms</a:t>
            </a:r>
            <a:r>
              <a:rPr lang="en-US" dirty="0" smtClean="0"/>
              <a:t>.</a:t>
            </a:r>
          </a:p>
          <a:p>
            <a:pPr algn="just"/>
            <a:r>
              <a:rPr lang="en-US" u="sng" dirty="0" smtClean="0"/>
              <a:t>Example:</a:t>
            </a:r>
            <a:r>
              <a:rPr lang="en-US" dirty="0" smtClean="0"/>
              <a:t> </a:t>
            </a:r>
            <a:r>
              <a:rPr lang="en-US" dirty="0"/>
              <a:t>Netflix or Amazon </a:t>
            </a:r>
            <a:r>
              <a:rPr lang="en-US" dirty="0" smtClean="0"/>
              <a:t>recommends products to users using machine </a:t>
            </a:r>
            <a:r>
              <a:rPr lang="en-US" dirty="0"/>
              <a:t>learning </a:t>
            </a:r>
            <a:r>
              <a:rPr lang="en-US" dirty="0" smtClean="0"/>
              <a:t>which predicts </a:t>
            </a:r>
            <a:r>
              <a:rPr lang="en-US" dirty="0"/>
              <a:t>what </a:t>
            </a:r>
            <a:r>
              <a:rPr lang="en-US" dirty="0" smtClean="0"/>
              <a:t>would </a:t>
            </a:r>
            <a:r>
              <a:rPr lang="en-US" dirty="0"/>
              <a:t>be </a:t>
            </a:r>
            <a:r>
              <a:rPr lang="en-US" dirty="0" smtClean="0"/>
              <a:t>interesting.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69467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38856" y="516610"/>
            <a:ext cx="10018713" cy="1393521"/>
          </a:xfrm>
        </p:spPr>
        <p:txBody>
          <a:bodyPr/>
          <a:lstStyle/>
          <a:p>
            <a:r>
              <a:rPr lang="en-US" dirty="0" smtClean="0">
                <a:solidFill>
                  <a:srgbClr val="BC1C1C"/>
                </a:solidFill>
              </a:rPr>
              <a:t>DATA ANALYTICS	</a:t>
            </a:r>
            <a:r>
              <a:rPr lang="en-US" dirty="0" smtClean="0"/>
              <a:t>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09" y="2012809"/>
            <a:ext cx="10018713" cy="4349354"/>
          </a:xfrm>
        </p:spPr>
        <p:txBody>
          <a:bodyPr>
            <a:normAutofit fontScale="62500" lnSpcReduction="20000"/>
          </a:bodyPr>
          <a:lstStyle/>
          <a:p>
            <a:pPr algn="just"/>
            <a:r>
              <a:rPr lang="en-US" sz="3800" dirty="0"/>
              <a:t>Data analytics </a:t>
            </a:r>
            <a:r>
              <a:rPr lang="en-US" sz="3800" dirty="0" smtClean="0"/>
              <a:t>examines raw </a:t>
            </a:r>
            <a:r>
              <a:rPr lang="en-US" sz="3800" dirty="0"/>
              <a:t>data </a:t>
            </a:r>
            <a:r>
              <a:rPr lang="en-US" sz="3800" dirty="0" smtClean="0"/>
              <a:t>in order to draw conclusions </a:t>
            </a:r>
            <a:r>
              <a:rPr lang="en-US" sz="3800" dirty="0"/>
              <a:t>about information</a:t>
            </a:r>
            <a:r>
              <a:rPr lang="en-US" sz="3800" dirty="0" smtClean="0"/>
              <a:t>.</a:t>
            </a:r>
          </a:p>
          <a:p>
            <a:pPr algn="just"/>
            <a:r>
              <a:rPr lang="en-US" sz="3800" dirty="0" smtClean="0"/>
              <a:t>This is a technique which enhances organizational productivity and enterprise gain.</a:t>
            </a:r>
            <a:endParaRPr lang="en-US" sz="3800" dirty="0"/>
          </a:p>
          <a:p>
            <a:pPr algn="just"/>
            <a:r>
              <a:rPr lang="en-US" sz="3800" dirty="0" smtClean="0"/>
              <a:t>This is mainly used by enterprises to make good decisions basing on their previous activities and thereby us the results to develop their enterprise.</a:t>
            </a:r>
            <a:r>
              <a:rPr lang="en-US" sz="3800" dirty="0"/>
              <a:t> </a:t>
            </a:r>
            <a:endParaRPr lang="en-US" sz="3800" dirty="0" smtClean="0"/>
          </a:p>
          <a:p>
            <a:pPr algn="just"/>
            <a:r>
              <a:rPr lang="en-US" sz="3800" dirty="0"/>
              <a:t>The process to perform data analytics involves three simple </a:t>
            </a:r>
            <a:r>
              <a:rPr lang="en-US" sz="3800" dirty="0" smtClean="0"/>
              <a:t>steps:</a:t>
            </a:r>
          </a:p>
          <a:p>
            <a:pPr lvl="1" algn="just">
              <a:buFont typeface="Wingdings" panose="05000000000000000000" pitchFamily="2" charset="2"/>
              <a:buChar char="v"/>
            </a:pPr>
            <a:r>
              <a:rPr lang="en-US" sz="3400" dirty="0" smtClean="0"/>
              <a:t> </a:t>
            </a:r>
            <a:r>
              <a:rPr lang="en-US" sz="3400" dirty="0"/>
              <a:t>C</a:t>
            </a:r>
            <a:r>
              <a:rPr lang="en-US" sz="3400" dirty="0" smtClean="0"/>
              <a:t>ollect data</a:t>
            </a:r>
          </a:p>
          <a:p>
            <a:pPr lvl="1" algn="just">
              <a:buFont typeface="Wingdings" panose="05000000000000000000" pitchFamily="2" charset="2"/>
              <a:buChar char="v"/>
            </a:pPr>
            <a:r>
              <a:rPr lang="en-US" sz="3400" dirty="0" smtClean="0"/>
              <a:t> Categorize data</a:t>
            </a:r>
          </a:p>
          <a:p>
            <a:pPr lvl="1" algn="just">
              <a:buFont typeface="Wingdings" panose="05000000000000000000" pitchFamily="2" charset="2"/>
              <a:buChar char="v"/>
            </a:pPr>
            <a:r>
              <a:rPr lang="en-US" sz="3400" dirty="0"/>
              <a:t> </a:t>
            </a:r>
            <a:r>
              <a:rPr lang="en-US" sz="3400" dirty="0" smtClean="0"/>
              <a:t>Identify data</a:t>
            </a:r>
            <a:endParaRPr lang="en-US" sz="3400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67414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2946" y="2807595"/>
            <a:ext cx="10018713" cy="639651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4400" b="1" dirty="0" smtClean="0">
                <a:solidFill>
                  <a:srgbClr val="BC1C1C"/>
                </a:solidFill>
              </a:rPr>
              <a:t>DEMO</a:t>
            </a:r>
            <a:endParaRPr lang="en-US" sz="4400" b="1" dirty="0">
              <a:solidFill>
                <a:srgbClr val="BC1C1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80182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477851"/>
          </a:xfrm>
        </p:spPr>
        <p:txBody>
          <a:bodyPr/>
          <a:lstStyle/>
          <a:p>
            <a:r>
              <a:rPr lang="en-US" dirty="0" smtClean="0">
                <a:solidFill>
                  <a:srgbClr val="BC1C1C"/>
                </a:solidFill>
              </a:rPr>
              <a:t>PRESCRIPTIVE ANALYTICS</a:t>
            </a:r>
            <a:endParaRPr lang="en-US" dirty="0">
              <a:solidFill>
                <a:srgbClr val="BC1C1C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38856" y="1558343"/>
            <a:ext cx="10018713" cy="4456090"/>
          </a:xfrm>
        </p:spPr>
        <p:txBody>
          <a:bodyPr/>
          <a:lstStyle/>
          <a:p>
            <a:pPr marL="0" lvl="0" indent="0" algn="just">
              <a:buNone/>
            </a:pPr>
            <a:r>
              <a:rPr lang="en-US" b="1" dirty="0"/>
              <a:t>Prescriptive</a:t>
            </a:r>
            <a:r>
              <a:rPr lang="en-US" dirty="0"/>
              <a:t> analytics </a:t>
            </a:r>
            <a:r>
              <a:rPr lang="en-US" dirty="0" smtClean="0"/>
              <a:t>provides </a:t>
            </a:r>
            <a:r>
              <a:rPr lang="en-US" dirty="0"/>
              <a:t>information to maximize the chances of a future event occurring, based on comparing the predictive analyses of multiple </a:t>
            </a:r>
            <a:r>
              <a:rPr lang="en-US" dirty="0" smtClean="0"/>
              <a:t>options.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Examples: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 smtClean="0"/>
              <a:t>Google self driven car.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 smtClean="0"/>
              <a:t>Health care (Future implementation)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	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78799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16603" y="1123681"/>
            <a:ext cx="7736960" cy="1052848"/>
          </a:xfrm>
        </p:spPr>
        <p:txBody>
          <a:bodyPr>
            <a:normAutofit/>
          </a:bodyPr>
          <a:lstStyle/>
          <a:p>
            <a:r>
              <a:rPr lang="en-US" sz="4000" dirty="0" smtClean="0">
                <a:solidFill>
                  <a:srgbClr val="BC1C1C"/>
                </a:solidFill>
              </a:rPr>
              <a:t>GOOGLE SELF-DRIVING CAR</a:t>
            </a:r>
            <a:endParaRPr lang="en-US" sz="4000" dirty="0">
              <a:solidFill>
                <a:srgbClr val="BC1C1C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1625981" y="2176529"/>
            <a:ext cx="10018713" cy="3503053"/>
          </a:xfrm>
        </p:spPr>
        <p:txBody>
          <a:bodyPr>
            <a:normAutofit/>
          </a:bodyPr>
          <a:lstStyle/>
          <a:p>
            <a:pPr algn="just"/>
            <a:r>
              <a:rPr lang="en-US" sz="2400" dirty="0" smtClean="0"/>
              <a:t>Google self driving car makes </a:t>
            </a:r>
            <a:r>
              <a:rPr lang="en-US" sz="2400" dirty="0"/>
              <a:t>decisions based on predictions and future outcomes. </a:t>
            </a:r>
            <a:r>
              <a:rPr lang="en-US" sz="2400" dirty="0" smtClean="0"/>
              <a:t>They anticipate </a:t>
            </a:r>
            <a:r>
              <a:rPr lang="en-US" sz="2400" dirty="0"/>
              <a:t>on what’s coming and what </a:t>
            </a:r>
            <a:r>
              <a:rPr lang="en-US" sz="2400" dirty="0" smtClean="0"/>
              <a:t>would be the </a:t>
            </a:r>
            <a:r>
              <a:rPr lang="en-US" sz="2400" dirty="0"/>
              <a:t>effect of a possible </a:t>
            </a:r>
            <a:r>
              <a:rPr lang="en-US" sz="2400" dirty="0" smtClean="0"/>
              <a:t>decision </a:t>
            </a:r>
            <a:r>
              <a:rPr lang="en-US" sz="2400" dirty="0"/>
              <a:t>in order to prevent an accident</a:t>
            </a:r>
            <a:r>
              <a:rPr lang="en-US" sz="2400" dirty="0" smtClean="0"/>
              <a:t>.</a:t>
            </a:r>
          </a:p>
          <a:p>
            <a:pPr algn="just"/>
            <a:endParaRPr lang="en-US" sz="2400" dirty="0"/>
          </a:p>
          <a:p>
            <a:pPr algn="just"/>
            <a:r>
              <a:rPr lang="en-US" sz="2400" u="sng" dirty="0" smtClean="0"/>
              <a:t>FACT:</a:t>
            </a:r>
            <a:r>
              <a:rPr lang="en-US" sz="2400" dirty="0"/>
              <a:t> </a:t>
            </a:r>
            <a:r>
              <a:rPr lang="en-US" sz="2400" dirty="0" smtClean="0"/>
              <a:t>3% OF COMPANIES USE THIS TECHNIQUE BUT WITH LOT OF </a:t>
            </a:r>
            <a:r>
              <a:rPr lang="en-US" sz="2400" b="1" dirty="0" smtClean="0">
                <a:solidFill>
                  <a:srgbClr val="FF0000"/>
                </a:solidFill>
              </a:rPr>
              <a:t>ERRORS</a:t>
            </a:r>
            <a:r>
              <a:rPr lang="en-US" sz="2400" dirty="0" smtClean="0"/>
              <a:t>.</a:t>
            </a:r>
            <a:endParaRPr lang="en-US" sz="24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3563" y="454025"/>
            <a:ext cx="2738437" cy="1919288"/>
          </a:xfrm>
        </p:spPr>
      </p:pic>
    </p:spTree>
    <p:extLst>
      <p:ext uri="{BB962C8B-B14F-4D97-AF65-F5344CB8AC3E}">
        <p14:creationId xmlns:p14="http://schemas.microsoft.com/office/powerpoint/2010/main" val="40982216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3100" y="831759"/>
            <a:ext cx="10018713" cy="1426335"/>
          </a:xfrm>
        </p:spPr>
        <p:txBody>
          <a:bodyPr/>
          <a:lstStyle/>
          <a:p>
            <a:r>
              <a:rPr lang="en-US" dirty="0" smtClean="0">
                <a:solidFill>
                  <a:srgbClr val="BC1C1C"/>
                </a:solidFill>
              </a:rPr>
              <a:t>HEALTH CARE(FUTURE IMPLEMENTATION)</a:t>
            </a:r>
            <a:endParaRPr lang="en-US" dirty="0">
              <a:solidFill>
                <a:srgbClr val="BC1C1C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10068" y="2258094"/>
            <a:ext cx="10018713" cy="3124201"/>
          </a:xfrm>
        </p:spPr>
        <p:txBody>
          <a:bodyPr/>
          <a:lstStyle/>
          <a:p>
            <a:pPr marL="0" indent="0" algn="just">
              <a:buNone/>
            </a:pPr>
            <a:r>
              <a:rPr lang="en-US" dirty="0"/>
              <a:t>P</a:t>
            </a:r>
            <a:r>
              <a:rPr lang="en-US" dirty="0" smtClean="0"/>
              <a:t>rescriptive </a:t>
            </a:r>
            <a:r>
              <a:rPr lang="en-US" dirty="0"/>
              <a:t>analytics </a:t>
            </a:r>
            <a:r>
              <a:rPr lang="en-US" dirty="0" smtClean="0"/>
              <a:t>benefits </a:t>
            </a:r>
            <a:r>
              <a:rPr lang="en-US" dirty="0"/>
              <a:t>healthcare strategic planning by </a:t>
            </a:r>
            <a:r>
              <a:rPr lang="en-US" dirty="0" smtClean="0"/>
              <a:t>combining operational </a:t>
            </a:r>
            <a:r>
              <a:rPr lang="en-US" dirty="0"/>
              <a:t>and usage data </a:t>
            </a:r>
            <a:r>
              <a:rPr lang="en-US" dirty="0" smtClean="0"/>
              <a:t>with </a:t>
            </a:r>
            <a:r>
              <a:rPr lang="en-US" dirty="0"/>
              <a:t>data of external factors </a:t>
            </a:r>
            <a:r>
              <a:rPr lang="en-US" dirty="0" smtClean="0"/>
              <a:t>to accurately </a:t>
            </a:r>
            <a:r>
              <a:rPr lang="en-US" dirty="0"/>
              <a:t>plan for future capital investments such as new facilities and equipment utilization </a:t>
            </a:r>
            <a:r>
              <a:rPr lang="en-US" dirty="0" smtClean="0"/>
              <a:t>and also to understand </a:t>
            </a:r>
            <a:r>
              <a:rPr lang="en-US" dirty="0"/>
              <a:t>the trade-offs between adding additional beds and expanding an existing facility versus building a new one.</a:t>
            </a:r>
          </a:p>
        </p:txBody>
      </p:sp>
    </p:spTree>
    <p:extLst>
      <p:ext uri="{BB962C8B-B14F-4D97-AF65-F5344CB8AC3E}">
        <p14:creationId xmlns:p14="http://schemas.microsoft.com/office/powerpoint/2010/main" val="14217607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528176" y="0"/>
            <a:ext cx="10325577" cy="1311056"/>
          </a:xfrm>
        </p:spPr>
        <p:txBody>
          <a:bodyPr/>
          <a:lstStyle/>
          <a:p>
            <a:r>
              <a:rPr lang="en-US" dirty="0" smtClean="0">
                <a:solidFill>
                  <a:srgbClr val="BC1C1C"/>
                </a:solidFill>
              </a:rPr>
              <a:t>DESCRIPTIVE vs PREDICTIVE vs PRESCRIPTIVE</a:t>
            </a:r>
            <a:endParaRPr lang="en-US" dirty="0">
              <a:solidFill>
                <a:srgbClr val="BC1C1C"/>
              </a:solidFill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2013884" y="1170602"/>
          <a:ext cx="9354160" cy="5342934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338540"/>
                <a:gridCol w="2338540"/>
                <a:gridCol w="2338540"/>
                <a:gridCol w="2338540"/>
              </a:tblGrid>
              <a:tr h="45306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DESCRIPTIVE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PREDICTIVE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PRESCRIPTIVE</a:t>
                      </a:r>
                      <a:endParaRPr lang="en-US" dirty="0"/>
                    </a:p>
                  </a:txBody>
                  <a:tcPr/>
                </a:tc>
              </a:tr>
              <a:tr h="657138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+mn-lt"/>
                          <a:ea typeface="MS Mincho"/>
                          <a:cs typeface="Times New Roman" panose="02020603050405020304" pitchFamily="18" charset="0"/>
                        </a:rPr>
                        <a:t>What questions to ask?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What HAS happened? </a:t>
                      </a:r>
                      <a:endParaRPr lang="en-US" sz="1600" dirty="0">
                        <a:effectLst/>
                        <a:latin typeface="+mn-lt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+mn-lt"/>
                          <a:ea typeface="MS Mincho"/>
                          <a:cs typeface="Times New Roman" panose="02020603050405020304" pitchFamily="18" charset="0"/>
                        </a:rPr>
                        <a:t>What COULD Happen?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+mn-lt"/>
                          <a:ea typeface="MS Mincho"/>
                          <a:cs typeface="Times New Roman" panose="02020603050405020304" pitchFamily="18" charset="0"/>
                        </a:rPr>
                        <a:t>What SHOULD happen?</a:t>
                      </a:r>
                    </a:p>
                  </a:txBody>
                  <a:tcPr marL="68580" marR="68580" marT="0" marB="0"/>
                </a:tc>
              </a:tr>
              <a:tr h="1694334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i="0" dirty="0">
                          <a:effectLst/>
                          <a:latin typeface="+mn-lt"/>
                          <a:ea typeface="MS Mincho"/>
                          <a:cs typeface="Times New Roman" panose="02020603050405020304" pitchFamily="18" charset="0"/>
                        </a:rPr>
                        <a:t>Function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i="0" dirty="0">
                          <a:solidFill>
                            <a:srgbClr val="333333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Easiest to derive 'hard facts' from the given data sets.</a:t>
                      </a:r>
                      <a:endParaRPr lang="en-US" sz="1600" i="0" dirty="0">
                        <a:effectLst/>
                        <a:latin typeface="+mn-lt"/>
                        <a:ea typeface="MS Mincho"/>
                        <a:cs typeface="Times New Roman" panose="02020603050405020304" pitchFamily="18" charset="0"/>
                      </a:endParaRP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i="0" dirty="0">
                          <a:effectLst/>
                          <a:latin typeface="+mn-lt"/>
                          <a:ea typeface="MS Mincho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i="0" dirty="0">
                          <a:solidFill>
                            <a:srgbClr val="333333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Uses descriptive analysis's 'hard facts' to extrapolate (make inferences) about where unknown data may lie</a:t>
                      </a:r>
                      <a:endParaRPr lang="en-US" sz="1600" i="0" dirty="0">
                        <a:effectLst/>
                        <a:latin typeface="+mn-lt"/>
                        <a:ea typeface="MS Mincho"/>
                        <a:cs typeface="Times New Roman" panose="02020603050405020304" pitchFamily="18" charset="0"/>
                      </a:endParaRP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i="0" dirty="0">
                          <a:effectLst/>
                          <a:latin typeface="+mn-lt"/>
                          <a:ea typeface="MS Mincho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i="0" dirty="0">
                          <a:solidFill>
                            <a:srgbClr val="333333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Compiles predictive hypotheses and recommends a plan of action to maximize the likelihood of something happening.</a:t>
                      </a:r>
                      <a:endParaRPr lang="en-US" sz="1600" i="0" dirty="0">
                        <a:effectLst/>
                        <a:latin typeface="+mn-lt"/>
                        <a:ea typeface="MS Mincho"/>
                        <a:cs typeface="Times New Roman" panose="02020603050405020304" pitchFamily="18" charset="0"/>
                      </a:endParaRP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i="0" dirty="0">
                          <a:effectLst/>
                          <a:latin typeface="+mn-lt"/>
                          <a:ea typeface="MS Mincho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/>
                </a:tc>
              </a:tr>
              <a:tr h="893714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+mn-lt"/>
                          <a:ea typeface="MS Mincho"/>
                          <a:cs typeface="Times New Roman" panose="02020603050405020304" pitchFamily="18" charset="0"/>
                        </a:rPr>
                        <a:t>Tools used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+mn-lt"/>
                          <a:ea typeface="MS Mincho"/>
                          <a:cs typeface="Times New Roman" panose="02020603050405020304" pitchFamily="18" charset="0"/>
                        </a:rPr>
                        <a:t>BI tools like Tableau, </a:t>
                      </a:r>
                      <a:r>
                        <a:rPr lang="en-US" sz="1600" dirty="0" err="1">
                          <a:effectLst/>
                          <a:latin typeface="+mn-lt"/>
                          <a:ea typeface="MS Mincho"/>
                          <a:cs typeface="Times New Roman" panose="02020603050405020304" pitchFamily="18" charset="0"/>
                        </a:rPr>
                        <a:t>Qlik</a:t>
                      </a:r>
                      <a:r>
                        <a:rPr lang="en-US" sz="1600" dirty="0">
                          <a:effectLst/>
                          <a:latin typeface="+mn-lt"/>
                          <a:ea typeface="MS Mincho"/>
                          <a:cs typeface="Times New Roman" panose="02020603050405020304" pitchFamily="18" charset="0"/>
                        </a:rPr>
                        <a:t>, Excel sheet </a:t>
                      </a:r>
                      <a:r>
                        <a:rPr lang="en-US" sz="1600" dirty="0" err="1">
                          <a:effectLst/>
                          <a:latin typeface="+mn-lt"/>
                          <a:ea typeface="MS Mincho"/>
                          <a:cs typeface="Times New Roman" panose="02020603050405020304" pitchFamily="18" charset="0"/>
                        </a:rPr>
                        <a:t>etc</a:t>
                      </a:r>
                      <a:endParaRPr lang="en-US" sz="1600" dirty="0">
                        <a:effectLst/>
                        <a:latin typeface="+mn-lt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+mn-lt"/>
                          <a:ea typeface="MS Mincho"/>
                          <a:cs typeface="Times New Roman" panose="02020603050405020304" pitchFamily="18" charset="0"/>
                        </a:rPr>
                        <a:t>Google analytics, IBM analytics, weka, MATLAB etc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+mn-lt"/>
                          <a:ea typeface="MS Mincho"/>
                          <a:cs typeface="Times New Roman" panose="02020603050405020304" pitchFamily="18" charset="0"/>
                        </a:rPr>
                        <a:t>No successful tool till now.</a:t>
                      </a:r>
                    </a:p>
                  </a:txBody>
                  <a:tcPr marL="68580" marR="68580" marT="0" marB="0"/>
                </a:tc>
              </a:tr>
              <a:tr h="453064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+mn-lt"/>
                          <a:ea typeface="MS Mincho"/>
                          <a:cs typeface="Times New Roman" panose="02020603050405020304" pitchFamily="18" charset="0"/>
                        </a:rPr>
                        <a:t>Usage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+mn-lt"/>
                          <a:ea typeface="MS Mincho"/>
                          <a:cs typeface="Times New Roman" panose="02020603050405020304" pitchFamily="18" charset="0"/>
                        </a:rPr>
                        <a:t>Excessively used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+mn-lt"/>
                          <a:ea typeface="MS Mincho"/>
                          <a:cs typeface="Times New Roman" panose="02020603050405020304" pitchFamily="18" charset="0"/>
                        </a:rPr>
                        <a:t>Decently used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+mn-lt"/>
                          <a:ea typeface="MS Mincho"/>
                          <a:cs typeface="Times New Roman" panose="02020603050405020304" pitchFamily="18" charset="0"/>
                        </a:rPr>
                        <a:t>Not much used</a:t>
                      </a:r>
                    </a:p>
                  </a:txBody>
                  <a:tcPr marL="68580" marR="68580" marT="0" marB="0"/>
                </a:tc>
              </a:tr>
              <a:tr h="59581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+mn-lt"/>
                          <a:ea typeface="MS Mincho"/>
                          <a:cs typeface="Times New Roman" panose="02020603050405020304" pitchFamily="18" charset="0"/>
                        </a:rPr>
                        <a:t>Analytics answers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+mn-lt"/>
                          <a:ea typeface="MS Mincho"/>
                          <a:cs typeface="Times New Roman" panose="02020603050405020304" pitchFamily="18" charset="0"/>
                        </a:rPr>
                        <a:t>Dashboards, Reports, OLAP drill down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+mn-lt"/>
                          <a:ea typeface="MS Mincho"/>
                          <a:cs typeface="Times New Roman" panose="02020603050405020304" pitchFamily="18" charset="0"/>
                        </a:rPr>
                        <a:t>Report, Forecast, Simulation.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+mn-lt"/>
                          <a:ea typeface="MS Mincho"/>
                          <a:cs typeface="Times New Roman" panose="02020603050405020304" pitchFamily="18" charset="0"/>
                        </a:rPr>
                        <a:t>Optimization, Random variable optimization</a:t>
                      </a:r>
                    </a:p>
                  </a:txBody>
                  <a:tcPr marL="68580" marR="68580" marT="0" marB="0"/>
                </a:tc>
              </a:tr>
              <a:tr h="59581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+mn-lt"/>
                          <a:ea typeface="MS Mincho"/>
                          <a:cs typeface="Times New Roman" panose="02020603050405020304" pitchFamily="18" charset="0"/>
                        </a:rPr>
                        <a:t>Real time example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+mn-lt"/>
                          <a:ea typeface="MS Mincho"/>
                          <a:cs typeface="Times New Roman" panose="02020603050405020304" pitchFamily="18" charset="0"/>
                        </a:rPr>
                        <a:t>Walmart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+mn-lt"/>
                          <a:ea typeface="MS Mincho"/>
                          <a:cs typeface="Times New Roman" panose="02020603050405020304" pitchFamily="18" charset="0"/>
                        </a:rPr>
                        <a:t>Target, Amazon, Netflix, Bank of America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+mn-lt"/>
                          <a:ea typeface="MS Mincho"/>
                          <a:cs typeface="Times New Roman" panose="02020603050405020304" pitchFamily="18" charset="0"/>
                        </a:rPr>
                        <a:t>Google self-driven car</a:t>
                      </a: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779336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1348091" y="1996225"/>
            <a:ext cx="10629262" cy="425043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01168" lvl="1" indent="0">
              <a:buNone/>
            </a:pPr>
            <a:endParaRPr lang="en-IN" dirty="0"/>
          </a:p>
        </p:txBody>
      </p:sp>
      <p:sp>
        <p:nvSpPr>
          <p:cNvPr id="2" name="Rectangle 1"/>
          <p:cNvSpPr/>
          <p:nvPr/>
        </p:nvSpPr>
        <p:spPr>
          <a:xfrm>
            <a:off x="1348091" y="1996225"/>
            <a:ext cx="10629262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sz="2400" b="1" dirty="0">
                <a:solidFill>
                  <a:srgbClr val="263238"/>
                </a:solidFill>
              </a:rPr>
              <a:t>Extraction</a:t>
            </a:r>
            <a:r>
              <a:rPr lang="en-US" sz="2400" dirty="0">
                <a:solidFill>
                  <a:srgbClr val="263238"/>
                </a:solidFill>
              </a:rPr>
              <a:t> of data from a wider range of </a:t>
            </a:r>
            <a:r>
              <a:rPr lang="en-US" sz="2400" dirty="0" smtClean="0">
                <a:solidFill>
                  <a:srgbClr val="263238"/>
                </a:solidFill>
              </a:rPr>
              <a:t>sources.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sz="2400" dirty="0" smtClean="0">
                <a:solidFill>
                  <a:srgbClr val="263238"/>
                </a:solidFill>
              </a:rPr>
              <a:t>Changes </a:t>
            </a:r>
            <a:r>
              <a:rPr lang="en-US" sz="2400" dirty="0">
                <a:solidFill>
                  <a:srgbClr val="263238"/>
                </a:solidFill>
              </a:rPr>
              <a:t>to the </a:t>
            </a:r>
            <a:r>
              <a:rPr lang="en-US" sz="2400" b="1" dirty="0">
                <a:solidFill>
                  <a:srgbClr val="263238"/>
                </a:solidFill>
              </a:rPr>
              <a:t>logistics</a:t>
            </a:r>
            <a:r>
              <a:rPr lang="en-US" sz="2400" dirty="0">
                <a:solidFill>
                  <a:srgbClr val="263238"/>
                </a:solidFill>
              </a:rPr>
              <a:t> of data management with new database and integration </a:t>
            </a:r>
            <a:r>
              <a:rPr lang="en-US" sz="2400" dirty="0" smtClean="0">
                <a:solidFill>
                  <a:srgbClr val="263238"/>
                </a:solidFill>
              </a:rPr>
              <a:t>approaches.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sz="2400" dirty="0" smtClean="0">
                <a:solidFill>
                  <a:srgbClr val="263238"/>
                </a:solidFill>
              </a:rPr>
              <a:t>The </a:t>
            </a:r>
            <a:r>
              <a:rPr lang="en-US" sz="2400" dirty="0">
                <a:solidFill>
                  <a:srgbClr val="263238"/>
                </a:solidFill>
              </a:rPr>
              <a:t>use of </a:t>
            </a:r>
            <a:r>
              <a:rPr lang="en-US" sz="2400" b="1" dirty="0">
                <a:solidFill>
                  <a:srgbClr val="263238"/>
                </a:solidFill>
              </a:rPr>
              <a:t>agile</a:t>
            </a:r>
            <a:r>
              <a:rPr lang="en-US" sz="2400" dirty="0">
                <a:solidFill>
                  <a:srgbClr val="263238"/>
                </a:solidFill>
              </a:rPr>
              <a:t> principles in running analytics </a:t>
            </a:r>
            <a:r>
              <a:rPr lang="en-US" sz="2400" dirty="0" smtClean="0">
                <a:solidFill>
                  <a:srgbClr val="263238"/>
                </a:solidFill>
              </a:rPr>
              <a:t>projects.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sz="2400" dirty="0" smtClean="0">
                <a:solidFill>
                  <a:srgbClr val="263238"/>
                </a:solidFill>
              </a:rPr>
              <a:t>An </a:t>
            </a:r>
            <a:r>
              <a:rPr lang="en-US" sz="2400" dirty="0">
                <a:solidFill>
                  <a:srgbClr val="263238"/>
                </a:solidFill>
              </a:rPr>
              <a:t>emphasis on techniques for data </a:t>
            </a:r>
            <a:r>
              <a:rPr lang="en-US" sz="2400" b="1" dirty="0">
                <a:solidFill>
                  <a:srgbClr val="263238"/>
                </a:solidFill>
              </a:rPr>
              <a:t>interpretation</a:t>
            </a:r>
            <a:r>
              <a:rPr lang="en-US" sz="2400" dirty="0">
                <a:solidFill>
                  <a:srgbClr val="263238"/>
                </a:solidFill>
              </a:rPr>
              <a:t> to separate signal from </a:t>
            </a:r>
            <a:r>
              <a:rPr lang="en-US" sz="2400" dirty="0" smtClean="0">
                <a:solidFill>
                  <a:srgbClr val="263238"/>
                </a:solidFill>
              </a:rPr>
              <a:t>noise.</a:t>
            </a:r>
            <a:endParaRPr lang="en-US" sz="2400" dirty="0">
              <a:solidFill>
                <a:srgbClr val="263238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sz="2400" dirty="0" smtClean="0">
                <a:solidFill>
                  <a:srgbClr val="263238"/>
                </a:solidFill>
              </a:rPr>
              <a:t>The </a:t>
            </a:r>
            <a:r>
              <a:rPr lang="en-US" sz="2400" dirty="0">
                <a:solidFill>
                  <a:srgbClr val="263238"/>
                </a:solidFill>
              </a:rPr>
              <a:t>importance of well-designed </a:t>
            </a:r>
            <a:r>
              <a:rPr lang="en-US" sz="2400" b="1" dirty="0">
                <a:solidFill>
                  <a:srgbClr val="263238"/>
                </a:solidFill>
              </a:rPr>
              <a:t>visualization</a:t>
            </a:r>
            <a:r>
              <a:rPr lang="en-US" sz="2400" dirty="0">
                <a:solidFill>
                  <a:srgbClr val="263238"/>
                </a:solidFill>
              </a:rPr>
              <a:t> to make that signal more comprehensible</a:t>
            </a:r>
            <a:r>
              <a:rPr lang="en-US" sz="2400" dirty="0" smtClean="0">
                <a:solidFill>
                  <a:srgbClr val="263238"/>
                </a:solidFill>
              </a:rPr>
              <a:t>.</a:t>
            </a:r>
          </a:p>
          <a:p>
            <a:pPr algn="just"/>
            <a:endParaRPr lang="en-US" sz="2400" dirty="0">
              <a:solidFill>
                <a:srgbClr val="263238"/>
              </a:solidFill>
            </a:endParaRPr>
          </a:p>
          <a:p>
            <a:pPr algn="just"/>
            <a:endParaRPr lang="en-US" sz="2400" dirty="0" smtClean="0">
              <a:solidFill>
                <a:srgbClr val="263238"/>
              </a:solidFill>
            </a:endParaRPr>
          </a:p>
          <a:p>
            <a:pPr algn="just"/>
            <a:endParaRPr lang="en-US" sz="2400" dirty="0">
              <a:solidFill>
                <a:srgbClr val="263238"/>
              </a:solidFill>
            </a:endParaRPr>
          </a:p>
          <a:p>
            <a:pPr algn="ctr"/>
            <a:r>
              <a:rPr lang="en-US" sz="2400" dirty="0">
                <a:solidFill>
                  <a:srgbClr val="263238"/>
                </a:solidFill>
                <a:hlinkClick r:id="rId2"/>
              </a:rPr>
              <a:t>https://</a:t>
            </a:r>
            <a:r>
              <a:rPr lang="en-US" sz="2400" dirty="0" smtClean="0">
                <a:solidFill>
                  <a:srgbClr val="263238"/>
                </a:solidFill>
                <a:hlinkClick r:id="rId2"/>
              </a:rPr>
              <a:t>www.thoughtworks.com/insights/blog/thinking-about-big-data</a:t>
            </a:r>
            <a:endParaRPr lang="en-US" sz="2400" dirty="0" smtClean="0">
              <a:solidFill>
                <a:srgbClr val="263238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653365" y="566670"/>
            <a:ext cx="10018713" cy="1042743"/>
          </a:xfrm>
        </p:spPr>
        <p:txBody>
          <a:bodyPr>
            <a:normAutofit fontScale="90000"/>
          </a:bodyPr>
          <a:lstStyle/>
          <a:p>
            <a:pPr marL="201168" lvl="1" indent="0"/>
            <a:r>
              <a:rPr lang="en-IN" sz="2800" dirty="0"/>
              <a:t/>
            </a:r>
            <a:br>
              <a:rPr lang="en-IN" sz="2800" dirty="0"/>
            </a:br>
            <a:r>
              <a:rPr lang="en-IN" sz="3100" dirty="0" smtClean="0">
                <a:solidFill>
                  <a:srgbClr val="BC1C1C"/>
                </a:solidFill>
              </a:rPr>
              <a:t>What </a:t>
            </a:r>
            <a:r>
              <a:rPr lang="en-IN" sz="3100" b="1" dirty="0" smtClean="0">
                <a:solidFill>
                  <a:srgbClr val="BC1C1C"/>
                </a:solidFill>
              </a:rPr>
              <a:t>Martin </a:t>
            </a:r>
            <a:r>
              <a:rPr lang="en-IN" sz="3100" b="1" dirty="0">
                <a:solidFill>
                  <a:srgbClr val="BC1C1C"/>
                </a:solidFill>
              </a:rPr>
              <a:t>Fowler </a:t>
            </a:r>
            <a:r>
              <a:rPr lang="en-IN" sz="3100" dirty="0">
                <a:solidFill>
                  <a:srgbClr val="BC1C1C"/>
                </a:solidFill>
              </a:rPr>
              <a:t>has to say about Big Data analytics?</a:t>
            </a:r>
            <a:r>
              <a:rPr lang="en-IN" sz="2800" dirty="0"/>
              <a:t/>
            </a:r>
            <a:br>
              <a:rPr lang="en-IN" sz="2800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9425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48296"/>
            <a:ext cx="10018711" cy="988454"/>
          </a:xfrm>
        </p:spPr>
        <p:txBody>
          <a:bodyPr/>
          <a:lstStyle/>
          <a:p>
            <a:r>
              <a:rPr lang="en-IN" dirty="0">
                <a:solidFill>
                  <a:srgbClr val="BC1C1C"/>
                </a:solidFill>
              </a:rPr>
              <a:t>REFERENCES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875763"/>
            <a:ext cx="10419576" cy="5821251"/>
          </a:xfrm>
        </p:spPr>
        <p:txBody>
          <a:bodyPr>
            <a:normAutofit/>
          </a:bodyPr>
          <a:lstStyle/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en-US" u="sng" dirty="0">
                <a:hlinkClick r:id="rId2"/>
              </a:rPr>
              <a:t>http://</a:t>
            </a:r>
            <a:r>
              <a:rPr lang="en-US" u="sng" dirty="0" smtClean="0">
                <a:hlinkClick r:id="rId2"/>
              </a:rPr>
              <a:t>practicalanalytics.co/predictive-analytics-101/</a:t>
            </a:r>
            <a:endParaRPr lang="en-US" u="sng" dirty="0"/>
          </a:p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en-US" u="sng" dirty="0" smtClean="0">
                <a:hlinkClick r:id="rId3"/>
              </a:rPr>
              <a:t>https</a:t>
            </a:r>
            <a:r>
              <a:rPr lang="en-US" u="sng" dirty="0">
                <a:hlinkClick r:id="rId3"/>
              </a:rPr>
              <a:t>://infocus.emc.com/william_schmarzo/business-analytics-moving-from-descriptive-to-predictive-analytics/#</a:t>
            </a:r>
            <a:r>
              <a:rPr lang="en-US" u="sng" dirty="0" smtClean="0">
                <a:hlinkClick r:id="rId3"/>
              </a:rPr>
              <a:t>prclt-tScy18Ip</a:t>
            </a:r>
            <a:endParaRPr lang="en-US" dirty="0"/>
          </a:p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en-US" u="sng" dirty="0" smtClean="0">
                <a:hlinkClick r:id="rId4"/>
              </a:rPr>
              <a:t>https</a:t>
            </a:r>
            <a:r>
              <a:rPr lang="en-US" u="sng" dirty="0">
                <a:hlinkClick r:id="rId4"/>
              </a:rPr>
              <a:t>://</a:t>
            </a:r>
            <a:r>
              <a:rPr lang="en-US" u="sng" dirty="0" smtClean="0">
                <a:hlinkClick r:id="rId4"/>
              </a:rPr>
              <a:t>halobi.com/2014/10/descriptive-predictive-and-prescriptive-analytics-explained/</a:t>
            </a:r>
            <a:endParaRPr lang="en-US" dirty="0"/>
          </a:p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en-US" u="sng" dirty="0" smtClean="0">
                <a:hlinkClick r:id="rId5"/>
              </a:rPr>
              <a:t>http</a:t>
            </a:r>
            <a:r>
              <a:rPr lang="en-US" u="sng" dirty="0">
                <a:hlinkClick r:id="rId5"/>
              </a:rPr>
              <a:t>://</a:t>
            </a:r>
            <a:r>
              <a:rPr lang="en-US" u="sng" dirty="0" smtClean="0">
                <a:hlinkClick r:id="rId5"/>
              </a:rPr>
              <a:t>www.informationweek.com/big-data/big-data-analytics/big-data-analytics-descriptive-vs-predictive-vs-prescriptive/d/d-id/1113279</a:t>
            </a:r>
            <a:endParaRPr lang="en-US" dirty="0"/>
          </a:p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en-US" u="sng" dirty="0" smtClean="0">
                <a:hlinkClick r:id="rId6"/>
              </a:rPr>
              <a:t>https://canvas.instructure.com/courses/884561/pages/three-uses-of-statistical-analytis</a:t>
            </a:r>
            <a:endParaRPr lang="en-US" u="sng" dirty="0" smtClean="0"/>
          </a:p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en-US" u="sng" dirty="0" smtClean="0">
                <a:hlinkClick r:id="rId7"/>
              </a:rPr>
              <a:t>http</a:t>
            </a:r>
            <a:r>
              <a:rPr lang="en-US" u="sng" dirty="0">
                <a:hlinkClick r:id="rId7"/>
              </a:rPr>
              <a:t>://</a:t>
            </a:r>
            <a:r>
              <a:rPr lang="en-US" u="sng" dirty="0" smtClean="0">
                <a:hlinkClick r:id="rId7"/>
              </a:rPr>
              <a:t>www.theguardian.com/technology/2012/apr/23/google-tracking-trackers-cookies-web-monitoring</a:t>
            </a:r>
            <a:endParaRPr lang="en-US" u="sng" dirty="0" smtClean="0"/>
          </a:p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en-US" u="sng" dirty="0" smtClean="0">
                <a:hlinkClick r:id="rId8"/>
              </a:rPr>
              <a:t>http</a:t>
            </a:r>
            <a:r>
              <a:rPr lang="en-US" u="sng" dirty="0">
                <a:hlinkClick r:id="rId8"/>
              </a:rPr>
              <a:t>://blog.bigml.com/2013/02/15/everything-you-wanted-to-know-about-machine-learning-but-were-too-afraid-to-ask-part-one</a:t>
            </a:r>
            <a:r>
              <a:rPr lang="en-US" u="sng" dirty="0" smtClean="0">
                <a:hlinkClick r:id="rId8"/>
              </a:rPr>
              <a:t>/</a:t>
            </a:r>
            <a:endParaRPr lang="en-US" u="sng" dirty="0" smtClean="0"/>
          </a:p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en-US" dirty="0">
                <a:hlinkClick r:id="rId9"/>
              </a:rPr>
              <a:t>http://www.rosebt.com/blog/predictive-descriptive-prescriptive-analytics</a:t>
            </a:r>
            <a:endParaRPr lang="en-US" dirty="0"/>
          </a:p>
          <a:p>
            <a:pPr marL="342900" indent="-342900" algn="l">
              <a:buFont typeface="Wingdings" panose="05000000000000000000" pitchFamily="2" charset="2"/>
              <a:buChar char="§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21395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778517" y="2749282"/>
            <a:ext cx="564881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THANK YOU!</a:t>
            </a:r>
            <a:endParaRPr lang="en-US" sz="60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49521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2"/>
          <p:cNvSpPr>
            <a:spLocks noChangeArrowheads="1"/>
          </p:cNvSpPr>
          <p:nvPr/>
        </p:nvSpPr>
        <p:spPr bwMode="auto">
          <a:xfrm>
            <a:off x="2395091" y="1675863"/>
            <a:ext cx="4035425" cy="273208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 lIns="64298" tIns="32149" rIns="64298" bIns="32149"/>
          <a:lstStyle/>
          <a:p>
            <a:pPr>
              <a:defRPr/>
            </a:pPr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32" name="Rectangle 3"/>
          <p:cNvSpPr>
            <a:spLocks noChangeArrowheads="1"/>
          </p:cNvSpPr>
          <p:nvPr/>
        </p:nvSpPr>
        <p:spPr bwMode="auto">
          <a:xfrm>
            <a:off x="6617840" y="1675863"/>
            <a:ext cx="4037012" cy="273208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lIns="64298" tIns="32149" rIns="64298" bIns="32149"/>
          <a:lstStyle/>
          <a:p>
            <a:pPr>
              <a:defRPr/>
            </a:pPr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33" name="Rectangle 4"/>
          <p:cNvSpPr>
            <a:spLocks noChangeArrowheads="1"/>
          </p:cNvSpPr>
          <p:nvPr/>
        </p:nvSpPr>
        <p:spPr bwMode="auto">
          <a:xfrm>
            <a:off x="2395089" y="4458751"/>
            <a:ext cx="4035426" cy="129063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 lIns="64298" tIns="32149" rIns="64298" bIns="32149"/>
          <a:lstStyle/>
          <a:p>
            <a:pPr>
              <a:defRPr/>
            </a:pPr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35" name="Rectangle 12"/>
          <p:cNvSpPr>
            <a:spLocks noChangeArrowheads="1"/>
          </p:cNvSpPr>
          <p:nvPr/>
        </p:nvSpPr>
        <p:spPr bwMode="auto">
          <a:xfrm>
            <a:off x="6613463" y="4481296"/>
            <a:ext cx="4033837" cy="128746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lIns="64298" tIns="32149" rIns="64298" bIns="32149"/>
          <a:lstStyle/>
          <a:p>
            <a:pPr algn="ctr">
              <a:defRPr/>
            </a:pPr>
            <a:r>
              <a:rPr lang="en-US" altLang="zh-CN" b="1" dirty="0" smtClean="0">
                <a:solidFill>
                  <a:srgbClr val="FFFFFF"/>
                </a:solidFill>
              </a:rPr>
              <a:t>BUSINESS GROWTH</a:t>
            </a:r>
            <a:endParaRPr lang="zh-CN" altLang="zh-CN" b="1" dirty="0">
              <a:solidFill>
                <a:srgbClr val="FFFFFF"/>
              </a:solidFill>
            </a:endParaRPr>
          </a:p>
        </p:txBody>
      </p:sp>
      <p:sp>
        <p:nvSpPr>
          <p:cNvPr id="18443" name="TextBox 16"/>
          <p:cNvSpPr txBox="1">
            <a:spLocks noChangeArrowheads="1"/>
          </p:cNvSpPr>
          <p:nvPr/>
        </p:nvSpPr>
        <p:spPr bwMode="auto">
          <a:xfrm>
            <a:off x="2621344" y="1784705"/>
            <a:ext cx="3782185" cy="341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4298" tIns="32149" rIns="64298" bIns="32149">
            <a:spAutoFit/>
          </a:bodyPr>
          <a:lstStyle/>
          <a:p>
            <a:pPr eaLnBrk="1" hangingPunct="1"/>
            <a:r>
              <a:rPr lang="en-US" altLang="zh-CN" b="1" dirty="0" smtClean="0">
                <a:solidFill>
                  <a:srgbClr val="FFFFFF"/>
                </a:solidFill>
                <a:latin typeface="Helvetica Neue" pitchFamily="-84" charset="0"/>
                <a:ea typeface="ヒラギノ角ゴ ProN W3" pitchFamily="-84" charset="-128"/>
                <a:sym typeface="Gill Sans" pitchFamily="-84" charset="0"/>
              </a:rPr>
              <a:t>THE NEED FOR ANALYTICS</a:t>
            </a:r>
            <a:endParaRPr lang="en-US" altLang="zh-CN" b="1" dirty="0">
              <a:solidFill>
                <a:srgbClr val="FFFFFF"/>
              </a:solidFill>
              <a:latin typeface="Helvetica Neue" pitchFamily="-84" charset="0"/>
              <a:ea typeface="ヒラギノ角ゴ ProN W3" pitchFamily="-84" charset="-128"/>
              <a:sym typeface="Gill Sans" pitchFamily="-84" charset="0"/>
            </a:endParaRPr>
          </a:p>
        </p:txBody>
      </p:sp>
      <p:sp>
        <p:nvSpPr>
          <p:cNvPr id="18444" name="TextBox 18"/>
          <p:cNvSpPr txBox="1">
            <a:spLocks noChangeArrowheads="1"/>
          </p:cNvSpPr>
          <p:nvPr/>
        </p:nvSpPr>
        <p:spPr bwMode="auto">
          <a:xfrm>
            <a:off x="2925483" y="4564501"/>
            <a:ext cx="3846512" cy="341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4298" tIns="32149" rIns="64298" bIns="32149">
            <a:spAutoFit/>
          </a:bodyPr>
          <a:lstStyle/>
          <a:p>
            <a:pPr eaLnBrk="1" hangingPunct="1"/>
            <a:r>
              <a:rPr lang="en-US" altLang="zh-CN" b="1" dirty="0" smtClean="0">
                <a:solidFill>
                  <a:srgbClr val="FFFFFF"/>
                </a:solidFill>
                <a:latin typeface="Helvetica Neue" pitchFamily="-84" charset="0"/>
                <a:ea typeface="ヒラギノ角ゴ ProN W3" pitchFamily="-84" charset="-128"/>
                <a:sym typeface="Gill Sans" pitchFamily="-84" charset="0"/>
              </a:rPr>
              <a:t>WHEN DID IT START?</a:t>
            </a:r>
            <a:endParaRPr lang="en-US" altLang="zh-CN" b="1" dirty="0">
              <a:solidFill>
                <a:srgbClr val="FFFFFF"/>
              </a:solidFill>
              <a:latin typeface="Helvetica Neue" pitchFamily="-84" charset="0"/>
              <a:ea typeface="ヒラギノ角ゴ ProN W3" pitchFamily="-84" charset="-128"/>
              <a:sym typeface="Gill Sans" pitchFamily="-84" charset="0"/>
            </a:endParaRPr>
          </a:p>
        </p:txBody>
      </p:sp>
      <p:sp>
        <p:nvSpPr>
          <p:cNvPr id="40" name="TextBox 22"/>
          <p:cNvSpPr txBox="1">
            <a:spLocks noChangeArrowheads="1"/>
          </p:cNvSpPr>
          <p:nvPr/>
        </p:nvSpPr>
        <p:spPr bwMode="auto">
          <a:xfrm>
            <a:off x="2412551" y="4908014"/>
            <a:ext cx="4323099" cy="803590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lIns="64298" tIns="32149" rIns="64298" bIns="32149">
            <a:spAutoFit/>
          </a:bodyPr>
          <a:lstStyle/>
          <a:p>
            <a:pPr>
              <a:defRPr/>
            </a:pPr>
            <a:r>
              <a:rPr lang="en-US" sz="24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ea typeface="ヒラギノ角ゴ Pro W3" charset="0"/>
              </a:rPr>
              <a:t>In the past 2years, 90% of the world’s data was created. </a:t>
            </a:r>
            <a:endParaRPr lang="en-US" sz="2400" b="1" dirty="0">
              <a:solidFill>
                <a:schemeClr val="accent1">
                  <a:lumMod val="60000"/>
                  <a:lumOff val="40000"/>
                </a:schemeClr>
              </a:solidFill>
              <a:ea typeface="ヒラギノ角ゴ Pro W3" charset="0"/>
            </a:endParaRPr>
          </a:p>
        </p:txBody>
      </p:sp>
      <p:sp>
        <p:nvSpPr>
          <p:cNvPr id="18449" name="TextBox 25"/>
          <p:cNvSpPr txBox="1">
            <a:spLocks noChangeArrowheads="1"/>
          </p:cNvSpPr>
          <p:nvPr/>
        </p:nvSpPr>
        <p:spPr bwMode="auto">
          <a:xfrm>
            <a:off x="6619427" y="5086443"/>
            <a:ext cx="4071938" cy="4342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4298" tIns="32149" rIns="64298" bIns="32149">
            <a:spAutoFit/>
          </a:bodyPr>
          <a:lstStyle/>
          <a:p>
            <a:pPr eaLnBrk="1" hangingPunct="1"/>
            <a:r>
              <a:rPr lang="en-US" altLang="zh-CN" sz="2400" b="1" dirty="0" smtClean="0">
                <a:solidFill>
                  <a:srgbClr val="FF0000"/>
                </a:solidFill>
                <a:ea typeface="ヒラギノ角ゴ ProN W3" pitchFamily="-84" charset="-128"/>
                <a:sym typeface="Gill Sans" pitchFamily="-84" charset="0"/>
              </a:rPr>
              <a:t>$10.2 billion            $53.4 billion</a:t>
            </a:r>
            <a:endParaRPr lang="en-US" altLang="zh-CN" sz="2400" b="1" dirty="0">
              <a:solidFill>
                <a:srgbClr val="FF0000"/>
              </a:solidFill>
              <a:ea typeface="ヒラギノ角ゴ ProN W3" pitchFamily="-84" charset="-128"/>
              <a:sym typeface="Gill Sans" pitchFamily="-84" charset="0"/>
            </a:endParaRPr>
          </a:p>
        </p:txBody>
      </p:sp>
      <p:sp>
        <p:nvSpPr>
          <p:cNvPr id="18450" name="TextBox 28"/>
          <p:cNvSpPr txBox="1">
            <a:spLocks noChangeArrowheads="1"/>
          </p:cNvSpPr>
          <p:nvPr/>
        </p:nvSpPr>
        <p:spPr bwMode="auto">
          <a:xfrm>
            <a:off x="2403027" y="2155289"/>
            <a:ext cx="3867150" cy="13468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4298" tIns="32149" rIns="64298" bIns="32149">
            <a:spAutoFit/>
          </a:bodyPr>
          <a:lstStyle/>
          <a:p>
            <a:pPr algn="just">
              <a:lnSpc>
                <a:spcPct val="70000"/>
              </a:lnSpc>
            </a:pPr>
            <a:r>
              <a:rPr lang="en-US" altLang="zh-CN" sz="24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9/10 people claim that decision would be better if relevant information was used.</a:t>
            </a:r>
            <a:r>
              <a:rPr lang="en-US" altLang="zh-CN" sz="6800" b="1" dirty="0">
                <a:solidFill>
                  <a:srgbClr val="FF4363"/>
                </a:solidFill>
                <a:latin typeface="Helvetica Neue" pitchFamily="-84" charset="0"/>
              </a:rPr>
              <a:t/>
            </a:r>
            <a:br>
              <a:rPr lang="en-US" altLang="zh-CN" sz="6800" b="1" dirty="0">
                <a:solidFill>
                  <a:srgbClr val="FF4363"/>
                </a:solidFill>
                <a:latin typeface="Helvetica Neue" pitchFamily="-84" charset="0"/>
              </a:rPr>
            </a:br>
            <a:endParaRPr lang="en-US" altLang="zh-CN" sz="2300" dirty="0">
              <a:solidFill>
                <a:srgbClr val="FF4363"/>
              </a:solidFill>
              <a:latin typeface="Helvetica Neue" pitchFamily="-84" charset="0"/>
            </a:endParaRPr>
          </a:p>
        </p:txBody>
      </p:sp>
      <p:sp>
        <p:nvSpPr>
          <p:cNvPr id="44" name="TextBox 32"/>
          <p:cNvSpPr txBox="1">
            <a:spLocks noChangeArrowheads="1"/>
          </p:cNvSpPr>
          <p:nvPr/>
        </p:nvSpPr>
        <p:spPr bwMode="auto">
          <a:xfrm>
            <a:off x="2385566" y="3377774"/>
            <a:ext cx="4017963" cy="840523"/>
          </a:xfrm>
          <a:prstGeom prst="rect">
            <a:avLst/>
          </a:prstGeom>
          <a:noFill/>
          <a:ln>
            <a:noFill/>
          </a:ln>
          <a:extLst/>
        </p:spPr>
        <p:txBody>
          <a:bodyPr lIns="64298" tIns="32149" rIns="64298" bIns="32149">
            <a:spAutoFit/>
          </a:bodyPr>
          <a:lstStyle/>
          <a:p>
            <a:pPr algn="just">
              <a:lnSpc>
                <a:spcPct val="70000"/>
              </a:lnSpc>
              <a:defRPr/>
            </a:pPr>
            <a:r>
              <a:rPr lang="en-US" sz="24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ea typeface="ヒラギノ角ゴ Pro W3" charset="0"/>
              </a:rPr>
              <a:t>71% of the people struggle regularly with data inaccuracies.</a:t>
            </a:r>
            <a:endParaRPr lang="en-US" sz="2400" b="1" dirty="0">
              <a:solidFill>
                <a:schemeClr val="accent1">
                  <a:lumMod val="60000"/>
                  <a:lumOff val="40000"/>
                </a:schemeClr>
              </a:solidFill>
              <a:ea typeface="ヒラギノ角ゴ Pro W3" charset="0"/>
            </a:endParaRPr>
          </a:p>
        </p:txBody>
      </p:sp>
      <p:cxnSp>
        <p:nvCxnSpPr>
          <p:cNvPr id="18453" name="Straight Connector 38"/>
          <p:cNvCxnSpPr>
            <a:cxnSpLocks noChangeShapeType="1"/>
          </p:cNvCxnSpPr>
          <p:nvPr/>
        </p:nvCxnSpPr>
        <p:spPr bwMode="auto">
          <a:xfrm flipH="1">
            <a:off x="2414141" y="2104488"/>
            <a:ext cx="4016375" cy="0"/>
          </a:xfrm>
          <a:prstGeom prst="line">
            <a:avLst/>
          </a:prstGeom>
          <a:noFill/>
          <a:ln w="9525">
            <a:solidFill>
              <a:srgbClr val="FFFFFF"/>
            </a:solidFill>
            <a:round/>
            <a:headEnd/>
            <a:tailEnd/>
          </a:ln>
        </p:spPr>
      </p:cxnSp>
      <p:cxnSp>
        <p:nvCxnSpPr>
          <p:cNvPr id="18454" name="Straight Connector 39"/>
          <p:cNvCxnSpPr>
            <a:cxnSpLocks noChangeShapeType="1"/>
          </p:cNvCxnSpPr>
          <p:nvPr/>
        </p:nvCxnSpPr>
        <p:spPr bwMode="auto">
          <a:xfrm>
            <a:off x="2385566" y="4944526"/>
            <a:ext cx="4044949" cy="8066"/>
          </a:xfrm>
          <a:prstGeom prst="line">
            <a:avLst/>
          </a:prstGeom>
          <a:noFill/>
          <a:ln w="9525">
            <a:solidFill>
              <a:srgbClr val="FFFFFF"/>
            </a:solidFill>
            <a:round/>
            <a:headEnd/>
            <a:tailEnd/>
          </a:ln>
        </p:spPr>
      </p:cxnSp>
      <p:cxnSp>
        <p:nvCxnSpPr>
          <p:cNvPr id="18455" name="Straight Connector 38"/>
          <p:cNvCxnSpPr>
            <a:cxnSpLocks noChangeShapeType="1"/>
          </p:cNvCxnSpPr>
          <p:nvPr/>
        </p:nvCxnSpPr>
        <p:spPr bwMode="auto">
          <a:xfrm flipH="1">
            <a:off x="2327621" y="3190026"/>
            <a:ext cx="4017963" cy="0"/>
          </a:xfrm>
          <a:prstGeom prst="line">
            <a:avLst/>
          </a:prstGeom>
          <a:noFill/>
          <a:ln w="9525">
            <a:solidFill>
              <a:srgbClr val="FFFFFF"/>
            </a:solidFill>
            <a:round/>
            <a:headEnd/>
            <a:tailEnd/>
          </a:ln>
        </p:spPr>
      </p:cxnSp>
      <p:sp>
        <p:nvSpPr>
          <p:cNvPr id="18456" name="TextBox 16"/>
          <p:cNvSpPr txBox="1">
            <a:spLocks noChangeArrowheads="1"/>
          </p:cNvSpPr>
          <p:nvPr/>
        </p:nvSpPr>
        <p:spPr bwMode="auto">
          <a:xfrm>
            <a:off x="7443318" y="1784705"/>
            <a:ext cx="2679700" cy="4650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4298" tIns="32149" rIns="64298" bIns="32149">
            <a:spAutoFit/>
          </a:bodyPr>
          <a:lstStyle/>
          <a:p>
            <a:r>
              <a:rPr lang="en-US" altLang="zh-CN" sz="1600" b="1" dirty="0">
                <a:solidFill>
                  <a:srgbClr val="FFFFFF"/>
                </a:solidFill>
                <a:latin typeface="Helvetica Neue" pitchFamily="-84" charset="0"/>
                <a:ea typeface="ヒラギノ角ゴ ProN W3" pitchFamily="-84" charset="-128"/>
                <a:sym typeface="Gill Sans" pitchFamily="-84" charset="0"/>
              </a:rPr>
              <a:t>GARTNER </a:t>
            </a:r>
            <a:r>
              <a:rPr lang="en-US" altLang="zh-CN" sz="1600" b="1" dirty="0" smtClean="0">
                <a:solidFill>
                  <a:srgbClr val="FFFFFF"/>
                </a:solidFill>
                <a:latin typeface="Helvetica Neue" pitchFamily="-84" charset="0"/>
                <a:ea typeface="ヒラギノ角ゴ ProN W3" pitchFamily="-84" charset="-128"/>
                <a:sym typeface="Gill Sans" pitchFamily="-84" charset="0"/>
              </a:rPr>
              <a:t>ESTIMATES</a:t>
            </a:r>
            <a:endParaRPr lang="en-US" altLang="zh-CN" sz="1600" b="1" dirty="0">
              <a:solidFill>
                <a:srgbClr val="FFFFFF"/>
              </a:solidFill>
              <a:latin typeface="Helvetica Neue" pitchFamily="-84" charset="0"/>
              <a:ea typeface="ヒラギノ角ゴ ProN W3" pitchFamily="-84" charset="-128"/>
              <a:sym typeface="Gill Sans" pitchFamily="-84" charset="0"/>
            </a:endParaRPr>
          </a:p>
          <a:p>
            <a:pPr eaLnBrk="1" hangingPunct="1"/>
            <a:endParaRPr lang="en-US" altLang="zh-CN" sz="1000" dirty="0">
              <a:solidFill>
                <a:srgbClr val="FFFFFF"/>
              </a:solidFill>
              <a:latin typeface="Helvetica Neue" pitchFamily="-84" charset="0"/>
              <a:ea typeface="ヒラギノ角ゴ ProN W3" pitchFamily="-84" charset="-128"/>
              <a:sym typeface="Gill Sans" pitchFamily="-84" charset="0"/>
            </a:endParaRPr>
          </a:p>
        </p:txBody>
      </p:sp>
      <p:cxnSp>
        <p:nvCxnSpPr>
          <p:cNvPr id="18457" name="Straight Connector 38"/>
          <p:cNvCxnSpPr>
            <a:cxnSpLocks noChangeShapeType="1"/>
          </p:cNvCxnSpPr>
          <p:nvPr/>
        </p:nvCxnSpPr>
        <p:spPr bwMode="auto">
          <a:xfrm flipH="1">
            <a:off x="6646415" y="2104488"/>
            <a:ext cx="4017962" cy="0"/>
          </a:xfrm>
          <a:prstGeom prst="line">
            <a:avLst/>
          </a:prstGeom>
          <a:noFill/>
          <a:ln w="9525">
            <a:solidFill>
              <a:srgbClr val="FFFFFF"/>
            </a:solidFill>
            <a:round/>
            <a:headEnd/>
            <a:tailEnd/>
          </a:ln>
        </p:spPr>
      </p:cxnSp>
      <p:sp>
        <p:nvSpPr>
          <p:cNvPr id="51" name="TextBox 25"/>
          <p:cNvSpPr txBox="1">
            <a:spLocks noChangeArrowheads="1"/>
          </p:cNvSpPr>
          <p:nvPr/>
        </p:nvSpPr>
        <p:spPr bwMode="auto">
          <a:xfrm>
            <a:off x="6617839" y="2177834"/>
            <a:ext cx="3890091" cy="2280917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lIns="64298" tIns="32149" rIns="64298" bIns="32149">
            <a:spAutoFit/>
          </a:bodyPr>
          <a:lstStyle/>
          <a:p>
            <a:pPr algn="just">
              <a:defRPr/>
            </a:pPr>
            <a:r>
              <a:rPr lang="en-US" sz="2400" b="1" dirty="0" smtClean="0">
                <a:solidFill>
                  <a:schemeClr val="accent1">
                    <a:lumMod val="50000"/>
                  </a:schemeClr>
                </a:solidFill>
                <a:ea typeface="ヒラギノ角ゴ Pro W3" charset="0"/>
              </a:rPr>
              <a:t>15% of fortune 500 companies use  data analytics today.</a:t>
            </a:r>
          </a:p>
          <a:p>
            <a:pPr algn="just">
              <a:defRPr/>
            </a:pPr>
            <a:r>
              <a:rPr lang="en-US" sz="2400" b="1" dirty="0" smtClean="0">
                <a:solidFill>
                  <a:schemeClr val="accent1">
                    <a:lumMod val="50000"/>
                  </a:schemeClr>
                </a:solidFill>
                <a:ea typeface="ヒラギノ角ゴ Pro W3" charset="0"/>
              </a:rPr>
              <a:t>At end of 2016,</a:t>
            </a:r>
            <a:r>
              <a:rPr lang="en-US" sz="2400" b="1" dirty="0">
                <a:solidFill>
                  <a:schemeClr val="accent1">
                    <a:lumMod val="50000"/>
                  </a:schemeClr>
                </a:solidFill>
                <a:ea typeface="ヒラギノ角ゴ Pro W3" charset="0"/>
              </a:rPr>
              <a:t> </a:t>
            </a:r>
            <a:r>
              <a:rPr lang="en-US" sz="2400" b="1" dirty="0" smtClean="0">
                <a:solidFill>
                  <a:schemeClr val="accent1">
                    <a:lumMod val="50000"/>
                  </a:schemeClr>
                </a:solidFill>
                <a:ea typeface="ヒラギノ角ゴ Pro W3" charset="0"/>
              </a:rPr>
              <a:t>50% </a:t>
            </a:r>
            <a:r>
              <a:rPr lang="en-US" sz="2400" b="1" dirty="0">
                <a:solidFill>
                  <a:schemeClr val="accent1">
                    <a:lumMod val="50000"/>
                  </a:schemeClr>
                </a:solidFill>
                <a:ea typeface="ヒラギノ角ゴ Pro W3" charset="0"/>
              </a:rPr>
              <a:t>of </a:t>
            </a:r>
            <a:r>
              <a:rPr lang="en-US" sz="2400" b="1" dirty="0" smtClean="0">
                <a:solidFill>
                  <a:schemeClr val="accent1">
                    <a:lumMod val="50000"/>
                  </a:schemeClr>
                </a:solidFill>
                <a:ea typeface="ヒラギノ角ゴ Pro W3" charset="0"/>
              </a:rPr>
              <a:t>global 1000 </a:t>
            </a:r>
            <a:r>
              <a:rPr lang="en-US" sz="2400" b="1" dirty="0">
                <a:solidFill>
                  <a:schemeClr val="accent1">
                    <a:lumMod val="50000"/>
                  </a:schemeClr>
                </a:solidFill>
                <a:ea typeface="ヒラギノ角ゴ Pro W3" charset="0"/>
              </a:rPr>
              <a:t>companies </a:t>
            </a:r>
            <a:r>
              <a:rPr lang="en-US" sz="2400" b="1" dirty="0" smtClean="0">
                <a:solidFill>
                  <a:schemeClr val="accent1">
                    <a:lumMod val="50000"/>
                  </a:schemeClr>
                </a:solidFill>
                <a:ea typeface="ヒラギノ角ゴ Pro W3" charset="0"/>
              </a:rPr>
              <a:t>will use data analytics.</a:t>
            </a:r>
            <a:endParaRPr lang="en-US" sz="2400" b="1" dirty="0">
              <a:solidFill>
                <a:schemeClr val="accent1">
                  <a:lumMod val="50000"/>
                </a:schemeClr>
              </a:solidFill>
              <a:ea typeface="ヒラギノ角ゴ Pro W3" charset="0"/>
            </a:endParaRPr>
          </a:p>
        </p:txBody>
      </p:sp>
      <p:sp>
        <p:nvSpPr>
          <p:cNvPr id="4" name="Right Arrow 3"/>
          <p:cNvSpPr/>
          <p:nvPr/>
        </p:nvSpPr>
        <p:spPr>
          <a:xfrm>
            <a:off x="8320813" y="5148694"/>
            <a:ext cx="631065" cy="3123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Connector 39"/>
          <p:cNvCxnSpPr>
            <a:cxnSpLocks noChangeShapeType="1"/>
          </p:cNvCxnSpPr>
          <p:nvPr/>
        </p:nvCxnSpPr>
        <p:spPr bwMode="auto">
          <a:xfrm>
            <a:off x="6602351" y="4967912"/>
            <a:ext cx="4044949" cy="765"/>
          </a:xfrm>
          <a:prstGeom prst="line">
            <a:avLst/>
          </a:prstGeom>
          <a:noFill/>
          <a:ln w="9525">
            <a:solidFill>
              <a:srgbClr val="FFFFFF"/>
            </a:solidFill>
            <a:round/>
            <a:headEnd/>
            <a:tailEnd/>
          </a:ln>
        </p:spPr>
      </p:cxnSp>
      <p:sp>
        <p:nvSpPr>
          <p:cNvPr id="10" name="Rectangle 9"/>
          <p:cNvSpPr/>
          <p:nvPr/>
        </p:nvSpPr>
        <p:spPr>
          <a:xfrm>
            <a:off x="5376605" y="447173"/>
            <a:ext cx="210782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u="sng" cap="none" spc="0" dirty="0" smtClean="0">
                <a:ln w="0"/>
                <a:solidFill>
                  <a:srgbClr val="BC1C1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FACTS</a:t>
            </a:r>
            <a:endParaRPr lang="en-US" sz="5400" b="0" u="sng" cap="none" spc="0" dirty="0">
              <a:ln w="0"/>
              <a:solidFill>
                <a:srgbClr val="BC1C1C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lt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798874" y="6290951"/>
            <a:ext cx="6942605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3"/>
              </a:rPr>
              <a:t>http://</a:t>
            </a:r>
            <a:r>
              <a:rPr 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3"/>
              </a:rPr>
              <a:t>www.ibmbigdatahub.com/gallery/quick-facts-and-stats-big-data</a:t>
            </a:r>
            <a:endPara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38977249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0" y="909637"/>
            <a:ext cx="10018713" cy="1120462"/>
          </a:xfrm>
        </p:spPr>
        <p:txBody>
          <a:bodyPr/>
          <a:lstStyle/>
          <a:p>
            <a:r>
              <a:rPr lang="en-US" dirty="0" smtClean="0">
                <a:solidFill>
                  <a:srgbClr val="BC1C1C"/>
                </a:solidFill>
              </a:rPr>
              <a:t>TYPES OF DATA ANALYTICS</a:t>
            </a:r>
            <a:endParaRPr lang="en-US" dirty="0">
              <a:solidFill>
                <a:srgbClr val="BC1C1C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0" y="1841679"/>
            <a:ext cx="10018713" cy="3652484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200" dirty="0" smtClean="0"/>
              <a:t>  </a:t>
            </a:r>
            <a:r>
              <a:rPr lang="en-US" dirty="0" smtClean="0"/>
              <a:t>Descriptive analytics.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	Ex: Walmart, Tableau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  Predictive analytics.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	Ex: Amazon, Netflix, Target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  Prescriptive analytics.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	Ex: Google self-driven Car</a:t>
            </a:r>
          </a:p>
        </p:txBody>
      </p:sp>
    </p:spTree>
    <p:extLst>
      <p:ext uri="{BB962C8B-B14F-4D97-AF65-F5344CB8AC3E}">
        <p14:creationId xmlns:p14="http://schemas.microsoft.com/office/powerpoint/2010/main" val="23558463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68402" y="450543"/>
            <a:ext cx="10018713" cy="1352550"/>
          </a:xfrm>
        </p:spPr>
        <p:txBody>
          <a:bodyPr/>
          <a:lstStyle/>
          <a:p>
            <a:r>
              <a:rPr lang="en-IN" dirty="0" smtClean="0">
                <a:solidFill>
                  <a:srgbClr val="BC1C1C"/>
                </a:solidFill>
              </a:rPr>
              <a:t>DESCRIPTIVE ANALYTICS</a:t>
            </a:r>
            <a:endParaRPr lang="en-IN" b="1" dirty="0">
              <a:solidFill>
                <a:srgbClr val="BC1C1C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69057" y="926793"/>
            <a:ext cx="10018713" cy="5517978"/>
          </a:xfrm>
        </p:spPr>
        <p:txBody>
          <a:bodyPr/>
          <a:lstStyle/>
          <a:p>
            <a:pPr algn="just"/>
            <a:r>
              <a:rPr lang="en-US" dirty="0" smtClean="0"/>
              <a:t>As the </a:t>
            </a:r>
            <a:r>
              <a:rPr lang="en-US" dirty="0"/>
              <a:t>name implies they “</a:t>
            </a:r>
            <a:r>
              <a:rPr lang="en-US" dirty="0" smtClean="0"/>
              <a:t>Describe” or </a:t>
            </a:r>
            <a:r>
              <a:rPr lang="en-US" dirty="0"/>
              <a:t>summarize raw </a:t>
            </a:r>
            <a:r>
              <a:rPr lang="en-US" dirty="0" smtClean="0"/>
              <a:t>data that can be interpretable </a:t>
            </a:r>
            <a:r>
              <a:rPr lang="en-US" dirty="0"/>
              <a:t>by humans. </a:t>
            </a:r>
            <a:endParaRPr lang="en-US" dirty="0" smtClean="0"/>
          </a:p>
          <a:p>
            <a:pPr algn="just"/>
            <a:r>
              <a:rPr lang="en-US" dirty="0" smtClean="0"/>
              <a:t>It allows </a:t>
            </a:r>
            <a:r>
              <a:rPr lang="en-US" dirty="0"/>
              <a:t>us to learn from past </a:t>
            </a:r>
            <a:r>
              <a:rPr lang="en-US" dirty="0" smtClean="0"/>
              <a:t>behaviors </a:t>
            </a:r>
            <a:r>
              <a:rPr lang="en-US" dirty="0"/>
              <a:t>and understand how </a:t>
            </a:r>
            <a:r>
              <a:rPr lang="en-US" dirty="0" smtClean="0"/>
              <a:t>it influences the </a:t>
            </a:r>
            <a:r>
              <a:rPr lang="en-US" dirty="0"/>
              <a:t>future outcomes. </a:t>
            </a:r>
            <a:endParaRPr lang="en-US" dirty="0" smtClean="0"/>
          </a:p>
          <a:p>
            <a:pPr algn="just"/>
            <a:r>
              <a:rPr lang="en-US" dirty="0" smtClean="0"/>
              <a:t>Business </a:t>
            </a:r>
            <a:r>
              <a:rPr lang="en-US" dirty="0"/>
              <a:t>intelligence (BI) tools are </a:t>
            </a:r>
            <a:r>
              <a:rPr lang="en-US" dirty="0" smtClean="0"/>
              <a:t>used </a:t>
            </a:r>
            <a:r>
              <a:rPr lang="en-US" dirty="0"/>
              <a:t>to </a:t>
            </a:r>
            <a:r>
              <a:rPr lang="en-US" dirty="0" smtClean="0"/>
              <a:t>perform descriptive analytics.</a:t>
            </a:r>
          </a:p>
          <a:p>
            <a:pPr algn="just"/>
            <a:r>
              <a:rPr lang="en-US" dirty="0" smtClean="0"/>
              <a:t>BI </a:t>
            </a:r>
            <a:r>
              <a:rPr lang="en-US" dirty="0"/>
              <a:t>can handle enormous amounts of unstructured data to </a:t>
            </a:r>
            <a:r>
              <a:rPr lang="en-US" dirty="0" smtClean="0"/>
              <a:t>identify</a:t>
            </a:r>
            <a:r>
              <a:rPr lang="en-US" dirty="0"/>
              <a:t>, aggregate a</a:t>
            </a:r>
            <a:r>
              <a:rPr lang="en-US" dirty="0" smtClean="0"/>
              <a:t>nd </a:t>
            </a:r>
            <a:r>
              <a:rPr lang="en-US" dirty="0"/>
              <a:t>present </a:t>
            </a:r>
            <a:r>
              <a:rPr lang="en-US" dirty="0" smtClean="0"/>
              <a:t>data in </a:t>
            </a:r>
            <a:r>
              <a:rPr lang="en-US" dirty="0"/>
              <a:t>formats such as dashboards and reports</a:t>
            </a:r>
            <a:r>
              <a:rPr lang="en-US" dirty="0" smtClean="0"/>
              <a:t>.</a:t>
            </a:r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4325" y="450543"/>
            <a:ext cx="95250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536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7540" y="413359"/>
            <a:ext cx="7800651" cy="1226549"/>
          </a:xfrm>
        </p:spPr>
        <p:txBody>
          <a:bodyPr/>
          <a:lstStyle/>
          <a:p>
            <a:r>
              <a:rPr lang="en-IN" dirty="0" smtClean="0">
                <a:solidFill>
                  <a:srgbClr val="BC1C1C"/>
                </a:solidFill>
              </a:rPr>
              <a:t>EXAMPLE:  WALMART</a:t>
            </a:r>
            <a:endParaRPr lang="en-IN" dirty="0">
              <a:solidFill>
                <a:srgbClr val="BC1C1C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77494" y="1433846"/>
            <a:ext cx="10018713" cy="4245737"/>
          </a:xfrm>
        </p:spPr>
        <p:txBody>
          <a:bodyPr/>
          <a:lstStyle/>
          <a:p>
            <a:pPr algn="just"/>
            <a:r>
              <a:rPr lang="en-US" dirty="0"/>
              <a:t>Walmart captures </a:t>
            </a:r>
            <a:r>
              <a:rPr lang="en-US" dirty="0" smtClean="0"/>
              <a:t>transaction </a:t>
            </a:r>
            <a:r>
              <a:rPr lang="en-US" dirty="0"/>
              <a:t>from all its </a:t>
            </a:r>
            <a:r>
              <a:rPr lang="en-US" dirty="0" smtClean="0"/>
              <a:t>stores and transmits the </a:t>
            </a:r>
            <a:r>
              <a:rPr lang="en-US" dirty="0"/>
              <a:t>data to </a:t>
            </a:r>
            <a:r>
              <a:rPr lang="en-US" dirty="0" smtClean="0"/>
              <a:t>its data centers.</a:t>
            </a:r>
          </a:p>
          <a:p>
            <a:pPr algn="just"/>
            <a:r>
              <a:rPr lang="en-US" dirty="0"/>
              <a:t>M</a:t>
            </a:r>
            <a:r>
              <a:rPr lang="en-US" dirty="0" smtClean="0"/>
              <a:t>ore </a:t>
            </a:r>
            <a:r>
              <a:rPr lang="en-US" dirty="0"/>
              <a:t>than 3500 </a:t>
            </a:r>
            <a:r>
              <a:rPr lang="en-US" dirty="0" smtClean="0"/>
              <a:t>employees of Walmart are given access to the data related to </a:t>
            </a:r>
            <a:r>
              <a:rPr lang="en-US" dirty="0"/>
              <a:t>their products </a:t>
            </a:r>
            <a:r>
              <a:rPr lang="en-US" dirty="0" smtClean="0"/>
              <a:t>which would help them to carry out </a:t>
            </a:r>
            <a:r>
              <a:rPr lang="en-US" dirty="0"/>
              <a:t>data </a:t>
            </a:r>
            <a:r>
              <a:rPr lang="en-US" dirty="0" smtClean="0"/>
              <a:t>analytics. </a:t>
            </a:r>
          </a:p>
          <a:p>
            <a:pPr algn="just"/>
            <a:r>
              <a:rPr lang="en-US" dirty="0" smtClean="0"/>
              <a:t>We </a:t>
            </a:r>
            <a:r>
              <a:rPr lang="en-US" dirty="0"/>
              <a:t>also came to know that </a:t>
            </a:r>
            <a:r>
              <a:rPr lang="en-US" dirty="0" smtClean="0"/>
              <a:t>Walmart </a:t>
            </a:r>
            <a:r>
              <a:rPr lang="en-US" dirty="0"/>
              <a:t>uses “</a:t>
            </a:r>
            <a:r>
              <a:rPr lang="en-US" b="1" dirty="0"/>
              <a:t>Tableau</a:t>
            </a:r>
            <a:r>
              <a:rPr lang="en-US" dirty="0"/>
              <a:t>” BI tool for analyzing their data. </a:t>
            </a:r>
            <a:r>
              <a:rPr lang="en-US" dirty="0" smtClean="0"/>
              <a:t>This </a:t>
            </a:r>
            <a:r>
              <a:rPr lang="en-US" dirty="0"/>
              <a:t>analyzed data </a:t>
            </a:r>
            <a:r>
              <a:rPr lang="en-US" dirty="0" smtClean="0"/>
              <a:t>represents the </a:t>
            </a:r>
            <a:r>
              <a:rPr lang="en-US" dirty="0"/>
              <a:t>customer buying </a:t>
            </a:r>
            <a:r>
              <a:rPr lang="en-US" dirty="0" smtClean="0"/>
              <a:t>patterns which is used by the enterprise to manage their local </a:t>
            </a:r>
            <a:r>
              <a:rPr lang="en-US" dirty="0"/>
              <a:t>store inventory.</a:t>
            </a:r>
            <a:endParaRPr lang="en-IN" dirty="0"/>
          </a:p>
          <a:p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2434" y="151326"/>
            <a:ext cx="1984776" cy="1488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874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0" y="669701"/>
            <a:ext cx="10018713" cy="1275010"/>
          </a:xfrm>
        </p:spPr>
        <p:txBody>
          <a:bodyPr/>
          <a:lstStyle/>
          <a:p>
            <a:r>
              <a:rPr lang="en-IN" dirty="0" smtClean="0">
                <a:solidFill>
                  <a:srgbClr val="BC1C1C"/>
                </a:solidFill>
              </a:rPr>
              <a:t>BI TOOLS FUNCTIONALITIES</a:t>
            </a:r>
            <a:endParaRPr lang="en-IN" dirty="0">
              <a:solidFill>
                <a:srgbClr val="BC1C1C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0" y="1622739"/>
            <a:ext cx="10018713" cy="4013916"/>
          </a:xfrm>
        </p:spPr>
        <p:txBody>
          <a:bodyPr/>
          <a:lstStyle/>
          <a:p>
            <a:pPr algn="just"/>
            <a:r>
              <a:rPr lang="en-US" dirty="0" smtClean="0"/>
              <a:t>These </a:t>
            </a:r>
            <a:r>
              <a:rPr lang="en-US" dirty="0"/>
              <a:t>tools help us by giving the following outputs:</a:t>
            </a:r>
            <a:endParaRPr lang="en-IN" dirty="0"/>
          </a:p>
          <a:p>
            <a:pPr lvl="0" algn="just"/>
            <a:r>
              <a:rPr lang="en-US" dirty="0"/>
              <a:t>Get fast answers to critical business questions.</a:t>
            </a:r>
            <a:endParaRPr lang="en-IN" dirty="0"/>
          </a:p>
          <a:p>
            <a:pPr lvl="0" algn="just"/>
            <a:r>
              <a:rPr lang="en-US" dirty="0"/>
              <a:t>Reduce time spent on data entry and manipulation.</a:t>
            </a:r>
            <a:endParaRPr lang="en-IN" dirty="0"/>
          </a:p>
          <a:p>
            <a:pPr lvl="0" algn="just"/>
            <a:r>
              <a:rPr lang="en-US" dirty="0"/>
              <a:t>Boost productivity</a:t>
            </a:r>
            <a:endParaRPr lang="en-IN" dirty="0"/>
          </a:p>
          <a:p>
            <a:pPr lvl="0" algn="just"/>
            <a:r>
              <a:rPr lang="en-US" dirty="0"/>
              <a:t>Identify areas for cost cutting</a:t>
            </a: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80494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880" y="0"/>
            <a:ext cx="10018713" cy="1828800"/>
          </a:xfrm>
        </p:spPr>
        <p:txBody>
          <a:bodyPr/>
          <a:lstStyle/>
          <a:p>
            <a:r>
              <a:rPr lang="en-IN" dirty="0" smtClean="0">
                <a:solidFill>
                  <a:srgbClr val="BC1C1C"/>
                </a:solidFill>
              </a:rPr>
              <a:t>BI TOOL THAT WE USED- TABLEAU</a:t>
            </a:r>
            <a:endParaRPr lang="en-IN" dirty="0">
              <a:solidFill>
                <a:srgbClr val="BC1C1C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1" y="1275008"/>
            <a:ext cx="10018713" cy="5460643"/>
          </a:xfrm>
        </p:spPr>
        <p:txBody>
          <a:bodyPr>
            <a:normAutofit/>
          </a:bodyPr>
          <a:lstStyle/>
          <a:p>
            <a:pPr algn="just"/>
            <a:r>
              <a:rPr lang="en-US" dirty="0" smtClean="0"/>
              <a:t>Tableau makes </a:t>
            </a:r>
            <a:r>
              <a:rPr lang="en-US" dirty="0"/>
              <a:t>it easy for </a:t>
            </a:r>
            <a:r>
              <a:rPr lang="en-US" dirty="0" smtClean="0"/>
              <a:t>users</a:t>
            </a:r>
            <a:r>
              <a:rPr lang="en-US" dirty="0"/>
              <a:t> </a:t>
            </a:r>
            <a:r>
              <a:rPr lang="en-US" dirty="0" smtClean="0"/>
              <a:t>to </a:t>
            </a:r>
            <a:r>
              <a:rPr lang="en-US" dirty="0"/>
              <a:t>connect with data and create visual reports </a:t>
            </a:r>
            <a:r>
              <a:rPr lang="en-US" dirty="0" smtClean="0"/>
              <a:t>irrespective </a:t>
            </a:r>
            <a:r>
              <a:rPr lang="en-US" dirty="0"/>
              <a:t>of technological </a:t>
            </a:r>
            <a:r>
              <a:rPr lang="en-US" dirty="0" smtClean="0"/>
              <a:t>knowledge by providing flexible features. </a:t>
            </a:r>
            <a:r>
              <a:rPr lang="en-US" dirty="0"/>
              <a:t>The platform is as simple to use as </a:t>
            </a:r>
            <a:r>
              <a:rPr lang="en-US" dirty="0" smtClean="0"/>
              <a:t>Excel. It provides very rich features like sharable dashboards, interactive reporting and </a:t>
            </a:r>
            <a:r>
              <a:rPr lang="en-US" dirty="0"/>
              <a:t>scalability make for one-click access to any data </a:t>
            </a:r>
            <a:r>
              <a:rPr lang="en-US" dirty="0" smtClean="0"/>
              <a:t>the user needs </a:t>
            </a:r>
            <a:r>
              <a:rPr lang="en-US" dirty="0"/>
              <a:t>to analyze.</a:t>
            </a:r>
            <a:endParaRPr lang="en-IN" dirty="0"/>
          </a:p>
          <a:p>
            <a:pPr marL="0" indent="0" algn="just" fontAlgn="base">
              <a:buNone/>
            </a:pPr>
            <a:r>
              <a:rPr lang="en-US" b="1" dirty="0"/>
              <a:t> </a:t>
            </a:r>
            <a:r>
              <a:rPr lang="en-US" b="1" dirty="0" smtClean="0"/>
              <a:t>    </a:t>
            </a:r>
            <a:r>
              <a:rPr lang="en-US" b="1" u="sng" dirty="0" smtClean="0"/>
              <a:t>Features</a:t>
            </a:r>
            <a:r>
              <a:rPr lang="en-US" b="1" dirty="0"/>
              <a:t>:</a:t>
            </a:r>
            <a:endParaRPr lang="en-IN" dirty="0"/>
          </a:p>
          <a:p>
            <a:pPr lvl="0" algn="just" fontAlgn="base"/>
            <a:r>
              <a:rPr lang="en-US" dirty="0" smtClean="0"/>
              <a:t>Tableau allows us to choose </a:t>
            </a:r>
            <a:r>
              <a:rPr lang="en-US" dirty="0"/>
              <a:t>between </a:t>
            </a:r>
            <a:r>
              <a:rPr lang="en-US" dirty="0" smtClean="0"/>
              <a:t>the cloud-based </a:t>
            </a:r>
            <a:r>
              <a:rPr lang="en-US" dirty="0"/>
              <a:t>Tableau Online </a:t>
            </a:r>
            <a:r>
              <a:rPr lang="en-US" dirty="0" smtClean="0"/>
              <a:t>and premise </a:t>
            </a:r>
            <a:r>
              <a:rPr lang="en-US" dirty="0"/>
              <a:t>Tableau </a:t>
            </a:r>
            <a:r>
              <a:rPr lang="en-US" dirty="0" smtClean="0"/>
              <a:t>Server.</a:t>
            </a:r>
            <a:endParaRPr lang="en-IN" dirty="0"/>
          </a:p>
          <a:p>
            <a:pPr lvl="0" algn="just" fontAlgn="base"/>
            <a:r>
              <a:rPr lang="en-US" dirty="0"/>
              <a:t>One-click </a:t>
            </a:r>
            <a:r>
              <a:rPr lang="en-US" dirty="0" smtClean="0"/>
              <a:t>gives us </a:t>
            </a:r>
            <a:r>
              <a:rPr lang="en-US" dirty="0"/>
              <a:t>answers in </a:t>
            </a:r>
            <a:r>
              <a:rPr lang="en-US" dirty="0" smtClean="0"/>
              <a:t>fraction of seconds.</a:t>
            </a:r>
            <a:endParaRPr lang="en-IN" dirty="0"/>
          </a:p>
          <a:p>
            <a:pPr lvl="0" algn="just" fontAlgn="base"/>
            <a:r>
              <a:rPr lang="en-US" dirty="0" smtClean="0"/>
              <a:t>It shares the </a:t>
            </a:r>
            <a:r>
              <a:rPr lang="en-US" dirty="0"/>
              <a:t>dashboards and </a:t>
            </a:r>
            <a:r>
              <a:rPr lang="en-US" dirty="0" smtClean="0"/>
              <a:t>enables the users </a:t>
            </a:r>
            <a:r>
              <a:rPr lang="en-US" dirty="0"/>
              <a:t>to </a:t>
            </a:r>
            <a:r>
              <a:rPr lang="en-US" dirty="0" smtClean="0"/>
              <a:t>explore further.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0214" y="141668"/>
            <a:ext cx="1584101" cy="1584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210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BC1C1C"/>
      </a:accent1>
      <a:accent2>
        <a:srgbClr val="F67534"/>
      </a:accent2>
      <a:accent3>
        <a:srgbClr val="EAAC35"/>
      </a:accent3>
      <a:accent4>
        <a:srgbClr val="9BAF68"/>
      </a:accent4>
      <a:accent5>
        <a:srgbClr val="68B9A6"/>
      </a:accent5>
      <a:accent6>
        <a:srgbClr val="50B1D4"/>
      </a:accent6>
      <a:hlink>
        <a:srgbClr val="E46416"/>
      </a:hlink>
      <a:folHlink>
        <a:srgbClr val="EE9340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93B4CCAC-FD5A-4D59-B1AC-EAF45910B5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Parallax</Template>
  <TotalTime>3793</TotalTime>
  <Words>1574</Words>
  <Application>Microsoft Office PowerPoint</Application>
  <PresentationFormat>Widescreen</PresentationFormat>
  <Paragraphs>277</Paragraphs>
  <Slides>37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15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54" baseType="lpstr">
      <vt:lpstr>Arial</vt:lpstr>
      <vt:lpstr>Calibri</vt:lpstr>
      <vt:lpstr>Cambria</vt:lpstr>
      <vt:lpstr>Corbel</vt:lpstr>
      <vt:lpstr>Georgia</vt:lpstr>
      <vt:lpstr>Gill Sans</vt:lpstr>
      <vt:lpstr>Helvetica</vt:lpstr>
      <vt:lpstr>Helvetica Neue</vt:lpstr>
      <vt:lpstr>MS Mincho</vt:lpstr>
      <vt:lpstr>Roboto Slab</vt:lpstr>
      <vt:lpstr>华文楷体</vt:lpstr>
      <vt:lpstr>Times New Roman</vt:lpstr>
      <vt:lpstr>Wingdings</vt:lpstr>
      <vt:lpstr>ヒラギノ角ゴ Pro W3</vt:lpstr>
      <vt:lpstr>ヒラギノ角ゴ ProN W3</vt:lpstr>
      <vt:lpstr>Parallax</vt:lpstr>
      <vt:lpstr>Document</vt:lpstr>
      <vt:lpstr>DATA ANALYTICS: DESCRIPTIVE vs PREDICTIVE vs PRESCRIPTIVE </vt:lpstr>
      <vt:lpstr>PROJECT OBJECTIVE</vt:lpstr>
      <vt:lpstr>DATA ANALYTICS  </vt:lpstr>
      <vt:lpstr>PowerPoint Presentation</vt:lpstr>
      <vt:lpstr>TYPES OF DATA ANALYTICS</vt:lpstr>
      <vt:lpstr>DESCRIPTIVE ANALYTICS</vt:lpstr>
      <vt:lpstr>EXAMPLE:  WALMART</vt:lpstr>
      <vt:lpstr>BI TOOLS FUNCTIONALITIES</vt:lpstr>
      <vt:lpstr>BI TOOL THAT WE USED- TABLEAU</vt:lpstr>
      <vt:lpstr>REQUIREMENTS FOR DEMO</vt:lpstr>
      <vt:lpstr>DEMO</vt:lpstr>
      <vt:lpstr>LEARNING ANALYSIS IN CANVAS</vt:lpstr>
      <vt:lpstr>USES OF LEARNING ANALYTICS</vt:lpstr>
      <vt:lpstr>PowerPoint Presentation</vt:lpstr>
      <vt:lpstr>PowerPoint Presentation</vt:lpstr>
      <vt:lpstr>TABLEAU vs YELLOW FIN</vt:lpstr>
      <vt:lpstr>PowerPoint Presentation</vt:lpstr>
      <vt:lpstr>PowerPoint Presentation</vt:lpstr>
      <vt:lpstr>PREDICTIVE ANALYTICS</vt:lpstr>
      <vt:lpstr>PowerPoint Presentation</vt:lpstr>
      <vt:lpstr>DID YOU KNOW?</vt:lpstr>
      <vt:lpstr>PowerPoint Presentation</vt:lpstr>
      <vt:lpstr> AMAZON RECOMMENDATIONS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MACHINE LEARNING</vt:lpstr>
      <vt:lpstr>PowerPoint Presentation</vt:lpstr>
      <vt:lpstr>PRESCRIPTIVE ANALYTICS</vt:lpstr>
      <vt:lpstr>GOOGLE SELF-DRIVING CAR</vt:lpstr>
      <vt:lpstr>HEALTH CARE(FUTURE IMPLEMENTATION)</vt:lpstr>
      <vt:lpstr>DESCRIPTIVE vs PREDICTIVE vs PRESCRIPTIVE</vt:lpstr>
      <vt:lpstr> What Martin Fowler has to say about Big Data analytics? </vt:lpstr>
      <vt:lpstr>REFERENCES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Building Infrastructure as a service for mtaas</dc:title>
  <dc:creator>Rayala Vibhava</dc:creator>
  <cp:lastModifiedBy>Rayala Vibhava</cp:lastModifiedBy>
  <cp:revision>308</cp:revision>
  <dcterms:created xsi:type="dcterms:W3CDTF">2015-11-27T21:31:43Z</dcterms:created>
  <dcterms:modified xsi:type="dcterms:W3CDTF">2016-01-16T13:25:21Z</dcterms:modified>
</cp:coreProperties>
</file>